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56" r:id="rId2"/>
    <p:sldId id="278" r:id="rId3"/>
    <p:sldId id="257" r:id="rId4"/>
    <p:sldId id="258" r:id="rId5"/>
    <p:sldId id="259" r:id="rId6"/>
    <p:sldId id="271" r:id="rId7"/>
    <p:sldId id="260" r:id="rId8"/>
    <p:sldId id="261" r:id="rId9"/>
    <p:sldId id="272" r:id="rId10"/>
    <p:sldId id="262" r:id="rId11"/>
    <p:sldId id="263" r:id="rId12"/>
    <p:sldId id="264" r:id="rId13"/>
    <p:sldId id="274" r:id="rId14"/>
    <p:sldId id="265" r:id="rId15"/>
    <p:sldId id="266" r:id="rId16"/>
    <p:sldId id="267" r:id="rId17"/>
    <p:sldId id="275" r:id="rId18"/>
    <p:sldId id="268" r:id="rId19"/>
    <p:sldId id="276" r:id="rId20"/>
    <p:sldId id="269" r:id="rId21"/>
    <p:sldId id="277" r:id="rId22"/>
    <p:sldId id="270" r:id="rId23"/>
    <p:sldId id="273" r:id="rId24"/>
  </p:sldIdLst>
  <p:sldSz cx="9144000" cy="6858000" type="screen4x3"/>
  <p:notesSz cx="6858000" cy="9236075"/>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106" d="100"/>
          <a:sy n="106" d="100"/>
        </p:scale>
        <p:origin x="-175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4035" name="Rectangle 3"/>
          <p:cNvSpPr>
            <a:spLocks noGrp="1" noChangeArrowheads="1"/>
          </p:cNvSpPr>
          <p:nvPr>
            <p:ph type="dt" sz="quarter" idx="1"/>
          </p:nvPr>
        </p:nvSpPr>
        <p:spPr bwMode="auto">
          <a:xfrm>
            <a:off x="3886200" y="0"/>
            <a:ext cx="29718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4036" name="Rectangle 4"/>
          <p:cNvSpPr>
            <a:spLocks noGrp="1" noChangeArrowheads="1"/>
          </p:cNvSpPr>
          <p:nvPr>
            <p:ph type="ftr" sz="quarter" idx="2"/>
          </p:nvPr>
        </p:nvSpPr>
        <p:spPr bwMode="auto">
          <a:xfrm>
            <a:off x="0" y="8774113"/>
            <a:ext cx="29718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4037" name="Rectangle 5"/>
          <p:cNvSpPr>
            <a:spLocks noGrp="1" noChangeArrowheads="1"/>
          </p:cNvSpPr>
          <p:nvPr>
            <p:ph type="sldNum" sz="quarter" idx="3"/>
          </p:nvPr>
        </p:nvSpPr>
        <p:spPr bwMode="auto">
          <a:xfrm>
            <a:off x="3886200" y="8774113"/>
            <a:ext cx="29718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46AD99E-D54E-42A4-BC29-61A6BB9DAB14}" type="slidenum">
              <a:rPr lang="en-US" altLang="en-US"/>
              <a:pPr/>
              <a:t>‹#›</a:t>
            </a:fld>
            <a:endParaRPr lang="en-US" altLang="en-US"/>
          </a:p>
        </p:txBody>
      </p:sp>
    </p:spTree>
    <p:extLst>
      <p:ext uri="{BB962C8B-B14F-4D97-AF65-F5344CB8AC3E}">
        <p14:creationId xmlns:p14="http://schemas.microsoft.com/office/powerpoint/2010/main" val="15350942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p:cNvSpPr>
            <a:spLocks noGrp="1" noChangeArrowheads="1"/>
          </p:cNvSpPr>
          <p:nvPr>
            <p:ph type="dt" idx="1"/>
          </p:nvPr>
        </p:nvSpPr>
        <p:spPr bwMode="auto">
          <a:xfrm>
            <a:off x="3886200" y="0"/>
            <a:ext cx="29718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p:cNvSpPr>
            <a:spLocks noChangeArrowheads="1" noTextEdit="1"/>
          </p:cNvSpPr>
          <p:nvPr>
            <p:ph type="sldImg" idx="2"/>
          </p:nvPr>
        </p:nvSpPr>
        <p:spPr bwMode="auto">
          <a:xfrm>
            <a:off x="1120775" y="692150"/>
            <a:ext cx="4618038" cy="34639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14400" y="4387850"/>
            <a:ext cx="5029200" cy="415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2" name="Rectangle 6"/>
          <p:cNvSpPr>
            <a:spLocks noGrp="1" noChangeArrowheads="1"/>
          </p:cNvSpPr>
          <p:nvPr>
            <p:ph type="ftr" sz="quarter" idx="4"/>
          </p:nvPr>
        </p:nvSpPr>
        <p:spPr bwMode="auto">
          <a:xfrm>
            <a:off x="0" y="8774113"/>
            <a:ext cx="29718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3" name="Rectangle 7"/>
          <p:cNvSpPr>
            <a:spLocks noGrp="1" noChangeArrowheads="1"/>
          </p:cNvSpPr>
          <p:nvPr>
            <p:ph type="sldNum" sz="quarter" idx="5"/>
          </p:nvPr>
        </p:nvSpPr>
        <p:spPr bwMode="auto">
          <a:xfrm>
            <a:off x="3886200" y="8774113"/>
            <a:ext cx="29718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F59253C-E9EB-46F7-8004-764BF566F991}" type="slidenum">
              <a:rPr lang="en-US" altLang="en-US"/>
              <a:pPr/>
              <a:t>‹#›</a:t>
            </a:fld>
            <a:endParaRPr lang="en-US" altLang="en-US"/>
          </a:p>
        </p:txBody>
      </p:sp>
    </p:spTree>
    <p:extLst>
      <p:ext uri="{BB962C8B-B14F-4D97-AF65-F5344CB8AC3E}">
        <p14:creationId xmlns:p14="http://schemas.microsoft.com/office/powerpoint/2010/main" val="15949485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51E916-3451-433A-9F5B-DBE348A330FD}" type="slidenum">
              <a:rPr lang="en-US" altLang="en-US"/>
              <a:pPr/>
              <a:t>1</a:t>
            </a:fld>
            <a:endParaRPr lang="en-US" altLang="en-US"/>
          </a:p>
        </p:txBody>
      </p:sp>
      <p:sp>
        <p:nvSpPr>
          <p:cNvPr id="5122" name="Rectangle 2"/>
          <p:cNvSpPr>
            <a:spLocks noChangeArrowheads="1" noTextEdit="1"/>
          </p:cNvSpPr>
          <p:nvPr>
            <p:ph type="sldImg"/>
          </p:nvPr>
        </p:nvSpPr>
        <p:spPr>
          <a:ln/>
        </p:spPr>
      </p:sp>
      <p:sp>
        <p:nvSpPr>
          <p:cNvPr id="5123" name="Rectangle 3"/>
          <p:cNvSpPr>
            <a:spLocks noGrp="1" noChangeArrowheads="1"/>
          </p:cNvSpPr>
          <p:nvPr>
            <p:ph type="body" idx="1"/>
          </p:nvPr>
        </p:nvSpPr>
        <p:spPr/>
        <p:txBody>
          <a:bodyPr/>
          <a:lstStyle/>
          <a:p>
            <a:r>
              <a:rPr lang="en-US" altLang="en-US"/>
              <a:t>This is the third in a series of training modules intended to help associations affiliated with the Southern Early Childhood Association provide comprehensive training to their association leaders and membership.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EB9EE9-B119-4F00-8C1E-29AA61020695}" type="slidenum">
              <a:rPr lang="en-US" altLang="en-US"/>
              <a:pPr/>
              <a:t>12</a:t>
            </a:fld>
            <a:endParaRPr lang="en-US" altLang="en-US"/>
          </a:p>
        </p:txBody>
      </p:sp>
      <p:sp>
        <p:nvSpPr>
          <p:cNvPr id="18434" name="Rectangle 2"/>
          <p:cNvSpPr>
            <a:spLocks noChangeArrowheads="1" noTextEdit="1"/>
          </p:cNvSpPr>
          <p:nvPr>
            <p:ph type="sldImg"/>
          </p:nvPr>
        </p:nvSpPr>
        <p:spPr>
          <a:ln/>
        </p:spPr>
      </p:sp>
      <p:sp>
        <p:nvSpPr>
          <p:cNvPr id="18435" name="Rectangle 3"/>
          <p:cNvSpPr>
            <a:spLocks noGrp="1" noChangeArrowheads="1"/>
          </p:cNvSpPr>
          <p:nvPr>
            <p:ph type="body" idx="1"/>
          </p:nvPr>
        </p:nvSpPr>
        <p:spPr/>
        <p:txBody>
          <a:bodyPr/>
          <a:lstStyle/>
          <a:p>
            <a:pPr algn="just"/>
            <a:r>
              <a:rPr lang="en-US" altLang="en-US" u="sng">
                <a:latin typeface="Arial" charset="0"/>
                <a:cs typeface="Times New Roman" charset="0"/>
              </a:rPr>
              <a:t>Submission Process</a:t>
            </a:r>
          </a:p>
          <a:p>
            <a:pPr algn="just"/>
            <a:r>
              <a:rPr lang="en-US" altLang="en-US">
                <a:latin typeface="Arial" charset="0"/>
                <a:cs typeface="Times New Roman" charset="0"/>
              </a:rPr>
              <a:t>When completed as required, the Articles of Incorporation are signed by the sponsors, their signatures notarized (in some states), and the document containing the Articles is submitted with the applicable fee to the state government agency or court responsible for approving the granting of corporate status.  </a:t>
            </a:r>
          </a:p>
          <a:p>
            <a:pPr algn="just"/>
            <a:endParaRPr lang="en-US" altLang="en-US" u="sng">
              <a:latin typeface="Arial" charset="0"/>
              <a:cs typeface="Arial" charset="0"/>
            </a:endParaRPr>
          </a:p>
          <a:p>
            <a:pPr algn="just"/>
            <a:r>
              <a:rPr lang="en-US" altLang="en-US" u="sng">
                <a:latin typeface="Arial" charset="0"/>
                <a:cs typeface="Arial" charset="0"/>
              </a:rPr>
              <a:t>Amending the Articles of Incorporation </a:t>
            </a:r>
          </a:p>
          <a:p>
            <a:pPr algn="just"/>
            <a:r>
              <a:rPr lang="en-US" altLang="en-US">
                <a:latin typeface="Arial" charset="0"/>
                <a:cs typeface="Arial" charset="0"/>
              </a:rPr>
              <a:t>When the agency or court has approved the Articles of Incorporation, an official copy is returned to the submitter, and the association should retain several copies of the Articles, showing they have been certified as official by the state government.  </a:t>
            </a:r>
            <a:endParaRPr lang="en-US" altLang="en-US">
              <a:latin typeface="Arial" charset="0"/>
              <a:cs typeface="Times New Roman" charset="0"/>
            </a:endParaRPr>
          </a:p>
          <a:p>
            <a:pPr algn="just"/>
            <a:r>
              <a:rPr lang="en-US" altLang="en-US">
                <a:latin typeface="Arial" charset="0"/>
                <a:cs typeface="Arial" charset="0"/>
              </a:rPr>
              <a:t>Sometimes major changes in the organization's status, activities, or structure force you to amend the articles and to file an updated copy.  Such changes include:</a:t>
            </a:r>
          </a:p>
          <a:p>
            <a:pPr>
              <a:buFontTx/>
              <a:buChar char="•"/>
            </a:pPr>
            <a:r>
              <a:rPr lang="en-US" altLang="en-US">
                <a:latin typeface="Arial" charset="0"/>
                <a:cs typeface="Arial" charset="0"/>
              </a:rPr>
              <a:t>changing the organization's name or address </a:t>
            </a:r>
            <a:endParaRPr lang="en-US" altLang="en-US"/>
          </a:p>
          <a:p>
            <a:pPr>
              <a:buFontTx/>
              <a:buChar char="•"/>
            </a:pPr>
            <a:r>
              <a:rPr lang="en-US" altLang="en-US">
                <a:latin typeface="Arial" charset="0"/>
                <a:cs typeface="Arial" charset="0"/>
              </a:rPr>
              <a:t>substantially changing the organization's mission </a:t>
            </a:r>
            <a:endParaRPr lang="en-US" altLang="en-US"/>
          </a:p>
          <a:p>
            <a:pPr>
              <a:buFontTx/>
              <a:buChar char="•"/>
            </a:pPr>
            <a:r>
              <a:rPr lang="en-US" altLang="en-US">
                <a:latin typeface="Arial" charset="0"/>
                <a:cs typeface="Arial" charset="0"/>
              </a:rPr>
              <a:t>altering the provision for the disposition of assets if the organization is dissolved </a:t>
            </a:r>
            <a:endParaRPr lang="en-US" altLang="en-US"/>
          </a:p>
          <a:p>
            <a:pPr>
              <a:buFontTx/>
              <a:buChar char="•"/>
            </a:pPr>
            <a:r>
              <a:rPr lang="en-US" altLang="en-US">
                <a:latin typeface="Arial" charset="0"/>
                <a:cs typeface="Arial" charset="0"/>
              </a:rPr>
              <a:t>changing the way board members are elected (formal membership structure vs. self-perpetuating board or vice versa)</a:t>
            </a:r>
            <a:endParaRPr lang="en-US" altLang="en-US"/>
          </a:p>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518296-FB8C-4FC5-BB44-9B8D72DA0163}" type="slidenum">
              <a:rPr lang="en-US" altLang="en-US"/>
              <a:pPr/>
              <a:t>15</a:t>
            </a:fld>
            <a:endParaRPr lang="en-US" altLang="en-US"/>
          </a:p>
        </p:txBody>
      </p:sp>
      <p:sp>
        <p:nvSpPr>
          <p:cNvPr id="21506" name="Rectangle 2"/>
          <p:cNvSpPr>
            <a:spLocks noChangeArrowheads="1" noTextEdit="1"/>
          </p:cNvSpPr>
          <p:nvPr>
            <p:ph type="sldImg"/>
          </p:nvPr>
        </p:nvSpPr>
        <p:spPr>
          <a:ln/>
        </p:spPr>
      </p:sp>
      <p:sp>
        <p:nvSpPr>
          <p:cNvPr id="21507" name="Rectangle 3"/>
          <p:cNvSpPr>
            <a:spLocks noGrp="1" noChangeArrowheads="1"/>
          </p:cNvSpPr>
          <p:nvPr>
            <p:ph type="body" idx="1"/>
          </p:nvPr>
        </p:nvSpPr>
        <p:spPr/>
        <p:txBody>
          <a:bodyPr/>
          <a:lstStyle/>
          <a:p>
            <a:pPr algn="just"/>
            <a:r>
              <a:rPr lang="en-US" altLang="en-US" u="sng">
                <a:latin typeface="Arial" charset="0"/>
                <a:cs typeface="Arial" charset="0"/>
              </a:rPr>
              <a:t>Legal Characteristics of Bylaws</a:t>
            </a:r>
          </a:p>
          <a:p>
            <a:pPr algn="just"/>
            <a:r>
              <a:rPr lang="en-US" altLang="en-US">
                <a:latin typeface="Arial" charset="0"/>
                <a:cs typeface="Arial" charset="0"/>
              </a:rPr>
              <a:t> </a:t>
            </a:r>
            <a:endParaRPr lang="en-US" altLang="en-US">
              <a:latin typeface="Arial" charset="0"/>
              <a:cs typeface="Times New Roman" charset="0"/>
            </a:endParaRPr>
          </a:p>
          <a:p>
            <a:pPr algn="just">
              <a:buFontTx/>
              <a:buChar char="•"/>
            </a:pPr>
            <a:r>
              <a:rPr lang="en-US" altLang="en-US">
                <a:latin typeface="Arial" charset="0"/>
                <a:cs typeface="Arial" charset="0"/>
              </a:rPr>
              <a:t>In terms of the legal hierarchy, Articles of Incorporation are the primary laws of an association and bylaws are </a:t>
            </a:r>
            <a:r>
              <a:rPr lang="en-US" altLang="en-US" b="1">
                <a:latin typeface="Arial" charset="0"/>
                <a:cs typeface="Arial" charset="0"/>
              </a:rPr>
              <a:t>subordinate, yet complementary</a:t>
            </a:r>
            <a:r>
              <a:rPr lang="en-US" altLang="en-US">
                <a:latin typeface="Arial" charset="0"/>
                <a:cs typeface="Arial" charset="0"/>
              </a:rPr>
              <a:t>, to an association’s Articles of Incorporation.  </a:t>
            </a:r>
            <a:endParaRPr lang="en-US" altLang="en-US">
              <a:latin typeface="Arial" charset="0"/>
              <a:cs typeface="Times New Roman" charset="0"/>
            </a:endParaRPr>
          </a:p>
          <a:p>
            <a:pPr algn="just">
              <a:buFontTx/>
              <a:buChar char="•"/>
            </a:pPr>
            <a:r>
              <a:rPr lang="en-US" altLang="en-US">
                <a:latin typeface="Arial" charset="0"/>
                <a:cs typeface="Arial" charset="0"/>
              </a:rPr>
              <a:t>Bylaws may be viewed as constituting the terms of an agreement between an association and its members, describing the </a:t>
            </a:r>
            <a:r>
              <a:rPr lang="en-US" altLang="en-US" b="1">
                <a:latin typeface="Arial" charset="0"/>
                <a:cs typeface="Arial" charset="0"/>
              </a:rPr>
              <a:t>relationships, rights, and obligations</a:t>
            </a:r>
            <a:r>
              <a:rPr lang="en-US" altLang="en-US">
                <a:latin typeface="Arial" charset="0"/>
                <a:cs typeface="Arial" charset="0"/>
              </a:rPr>
              <a:t> for the members, directors, officers and staff of the association. </a:t>
            </a:r>
            <a:endParaRPr lang="en-US" altLang="en-US">
              <a:latin typeface="Arial" charset="0"/>
              <a:cs typeface="Times New Roman" charset="0"/>
            </a:endParaRPr>
          </a:p>
          <a:p>
            <a:pPr algn="just">
              <a:buFontTx/>
              <a:buChar char="•"/>
            </a:pPr>
            <a:r>
              <a:rPr lang="en-US" altLang="en-US">
                <a:latin typeface="Arial" charset="0"/>
                <a:cs typeface="Arial" charset="0"/>
              </a:rPr>
              <a:t>Bylaws, while not required for incorporation in most states, can be invaluable in resolving differences within the association, and will normally be </a:t>
            </a:r>
            <a:r>
              <a:rPr lang="en-US" altLang="en-US" b="1">
                <a:latin typeface="Arial" charset="0"/>
                <a:cs typeface="Arial" charset="0"/>
              </a:rPr>
              <a:t>honored and enforced in a court of law</a:t>
            </a:r>
            <a:r>
              <a:rPr lang="en-US" altLang="en-US">
                <a:latin typeface="Arial" charset="0"/>
                <a:cs typeface="Arial" charset="0"/>
              </a:rPr>
              <a:t>.  </a:t>
            </a:r>
            <a:endParaRPr lang="en-US" altLang="en-US">
              <a:latin typeface="Arial" charset="0"/>
              <a:cs typeface="Times New Roman" charset="0"/>
            </a:endParaRPr>
          </a:p>
          <a:p>
            <a:pPr algn="just">
              <a:buFontTx/>
              <a:buChar char="•"/>
            </a:pPr>
            <a:r>
              <a:rPr lang="en-US" altLang="en-US">
                <a:latin typeface="Arial" charset="0"/>
                <a:cs typeface="Arial" charset="0"/>
              </a:rPr>
              <a:t>The Internal Revenue Service often requires that an organization maintain an internal governing document to attain </a:t>
            </a:r>
            <a:r>
              <a:rPr lang="en-US" altLang="en-US" b="1">
                <a:latin typeface="Arial" charset="0"/>
                <a:cs typeface="Arial" charset="0"/>
              </a:rPr>
              <a:t>tax-exempt status</a:t>
            </a:r>
            <a:r>
              <a:rPr lang="en-US" altLang="en-US">
                <a:latin typeface="Arial" charset="0"/>
                <a:cs typeface="Arial" charset="0"/>
              </a:rPr>
              <a:t>, making the bylaws especially helpful in such cases. </a:t>
            </a:r>
            <a:endParaRPr lang="en-US" altLang="en-US">
              <a:latin typeface="Arial" charset="0"/>
              <a:cs typeface="Times New Roman" charset="0"/>
            </a:endParaRPr>
          </a:p>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BCE650-5B9F-42DF-8C60-40CA67175CD4}" type="slidenum">
              <a:rPr lang="en-US" altLang="en-US"/>
              <a:pPr/>
              <a:t>16</a:t>
            </a:fld>
            <a:endParaRPr lang="en-US" altLang="en-US"/>
          </a:p>
        </p:txBody>
      </p:sp>
      <p:sp>
        <p:nvSpPr>
          <p:cNvPr id="23554" name="Rectangle 2"/>
          <p:cNvSpPr>
            <a:spLocks noChangeArrowheads="1" noTextEdit="1"/>
          </p:cNvSpPr>
          <p:nvPr>
            <p:ph type="sldImg"/>
          </p:nvPr>
        </p:nvSpPr>
        <p:spPr>
          <a:ln/>
        </p:spPr>
      </p:sp>
      <p:sp>
        <p:nvSpPr>
          <p:cNvPr id="23555" name="Rectangle 3"/>
          <p:cNvSpPr>
            <a:spLocks noGrp="1" noChangeArrowheads="1"/>
          </p:cNvSpPr>
          <p:nvPr>
            <p:ph type="body" idx="1"/>
          </p:nvPr>
        </p:nvSpPr>
        <p:spPr/>
        <p:txBody>
          <a:bodyPr/>
          <a:lstStyle/>
          <a:p>
            <a:pPr algn="just"/>
            <a:r>
              <a:rPr lang="en-US" altLang="en-US" u="sng">
                <a:latin typeface="Arial" charset="0"/>
                <a:cs typeface="Arial" charset="0"/>
              </a:rPr>
              <a:t>Formation and Revision of Bylaws</a:t>
            </a:r>
          </a:p>
          <a:p>
            <a:pPr algn="just"/>
            <a:endParaRPr lang="en-US" altLang="en-US">
              <a:latin typeface="Arial" charset="0"/>
              <a:cs typeface="Times New Roman" charset="0"/>
            </a:endParaRPr>
          </a:p>
          <a:p>
            <a:pPr algn="just">
              <a:buFontTx/>
              <a:buChar char="•"/>
            </a:pPr>
            <a:r>
              <a:rPr lang="en-US" altLang="en-US">
                <a:latin typeface="Arial" charset="0"/>
                <a:cs typeface="Arial" charset="0"/>
              </a:rPr>
              <a:t>Usually the </a:t>
            </a:r>
            <a:r>
              <a:rPr lang="en-US" altLang="en-US" b="1">
                <a:latin typeface="Arial" charset="0"/>
                <a:cs typeface="Arial" charset="0"/>
              </a:rPr>
              <a:t>authority to adopt or amend bylaws</a:t>
            </a:r>
            <a:r>
              <a:rPr lang="en-US" altLang="en-US">
                <a:latin typeface="Arial" charset="0"/>
                <a:cs typeface="Arial" charset="0"/>
              </a:rPr>
              <a:t> rests with the membership, though some states permit delegation of this authority to a representative body, such as the board of directors. </a:t>
            </a:r>
            <a:endParaRPr lang="en-US" altLang="en-US">
              <a:latin typeface="Arial" charset="0"/>
              <a:cs typeface="Times New Roman" charset="0"/>
            </a:endParaRPr>
          </a:p>
          <a:p>
            <a:pPr algn="just">
              <a:buFontTx/>
              <a:buChar char="•"/>
            </a:pPr>
            <a:r>
              <a:rPr lang="en-US" altLang="en-US">
                <a:latin typeface="Arial" charset="0"/>
                <a:cs typeface="Arial" charset="0"/>
              </a:rPr>
              <a:t>Bylaws should be </a:t>
            </a:r>
            <a:r>
              <a:rPr lang="en-US" altLang="en-US" b="1">
                <a:latin typeface="Arial" charset="0"/>
                <a:cs typeface="Arial" charset="0"/>
              </a:rPr>
              <a:t>reviewed periodically</a:t>
            </a:r>
            <a:r>
              <a:rPr lang="en-US" altLang="en-US">
                <a:latin typeface="Arial" charset="0"/>
                <a:cs typeface="Arial" charset="0"/>
              </a:rPr>
              <a:t> to ensure that they conform to and reflect current management rules followed by the association, but amendments should be made only when necessary.</a:t>
            </a:r>
            <a:endParaRPr lang="en-US" altLang="en-US">
              <a:latin typeface="Arial" charset="0"/>
              <a:cs typeface="Times New Roman" charset="0"/>
            </a:endParaRPr>
          </a:p>
          <a:p>
            <a:pPr algn="just">
              <a:buFontTx/>
              <a:buChar char="•"/>
            </a:pPr>
            <a:r>
              <a:rPr lang="en-US" altLang="en-US">
                <a:latin typeface="Arial" charset="0"/>
                <a:cs typeface="Arial" charset="0"/>
              </a:rPr>
              <a:t>Regarding issues in which changes can be anticipated over the life of the association – such as dues structure, number of directors, etc – the bylaws should give only </a:t>
            </a:r>
            <a:r>
              <a:rPr lang="en-US" altLang="en-US" b="1">
                <a:latin typeface="Arial" charset="0"/>
                <a:cs typeface="Arial" charset="0"/>
              </a:rPr>
              <a:t>general guidance</a:t>
            </a:r>
            <a:r>
              <a:rPr lang="en-US" altLang="en-US">
                <a:latin typeface="Arial" charset="0"/>
                <a:cs typeface="Arial" charset="0"/>
              </a:rPr>
              <a:t> or set minimal requirements.  </a:t>
            </a:r>
            <a:endParaRPr lang="en-US" altLang="en-US">
              <a:latin typeface="Arial" charset="0"/>
              <a:cs typeface="Times New Roman" charset="0"/>
            </a:endParaRPr>
          </a:p>
          <a:p>
            <a:pPr algn="just">
              <a:buFontTx/>
              <a:buChar char="•"/>
            </a:pPr>
            <a:r>
              <a:rPr lang="en-US" altLang="en-US">
                <a:latin typeface="Arial" charset="0"/>
                <a:cs typeface="Arial" charset="0"/>
              </a:rPr>
              <a:t>Up-to-date copies of the bylaws should be </a:t>
            </a:r>
            <a:r>
              <a:rPr lang="en-US" altLang="en-US" b="1">
                <a:latin typeface="Arial" charset="0"/>
                <a:cs typeface="Arial" charset="0"/>
              </a:rPr>
              <a:t>available to all members</a:t>
            </a:r>
            <a:r>
              <a:rPr lang="en-US" altLang="en-US">
                <a:latin typeface="Arial" charset="0"/>
                <a:cs typeface="Arial" charset="0"/>
              </a:rPr>
              <a:t>.</a:t>
            </a:r>
            <a:endParaRPr lang="en-US" altLang="en-US">
              <a:latin typeface="Arial" charset="0"/>
              <a:cs typeface="Times New Roman" charset="0"/>
            </a:endParaRPr>
          </a:p>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F68C4C-C8BA-4736-B197-6187209F5FD0}" type="slidenum">
              <a:rPr lang="en-US" altLang="en-US"/>
              <a:pPr/>
              <a:t>18</a:t>
            </a:fld>
            <a:endParaRPr lang="en-US" altLang="en-US"/>
          </a:p>
        </p:txBody>
      </p:sp>
      <p:sp>
        <p:nvSpPr>
          <p:cNvPr id="26626" name="Rectangle 2"/>
          <p:cNvSpPr>
            <a:spLocks noChangeArrowheads="1" noTextEdit="1"/>
          </p:cNvSpPr>
          <p:nvPr>
            <p:ph type="sldImg"/>
          </p:nvPr>
        </p:nvSpPr>
        <p:spPr>
          <a:ln/>
        </p:spPr>
      </p:sp>
      <p:sp>
        <p:nvSpPr>
          <p:cNvPr id="26627" name="Rectangle 3"/>
          <p:cNvSpPr>
            <a:spLocks noGrp="1" noChangeArrowheads="1"/>
          </p:cNvSpPr>
          <p:nvPr>
            <p:ph type="body" idx="1"/>
          </p:nvPr>
        </p:nvSpPr>
        <p:spPr/>
        <p:txBody>
          <a:bodyPr/>
          <a:lstStyle/>
          <a:p>
            <a:pPr algn="just"/>
            <a:r>
              <a:rPr lang="en-US" altLang="en-US" sz="1000" u="sng">
                <a:latin typeface="Arial" charset="0"/>
                <a:cs typeface="Arial" charset="0"/>
              </a:rPr>
              <a:t>Content of Association Bylaws </a:t>
            </a:r>
            <a:endParaRPr lang="en-US" altLang="en-US" sz="1000" b="1" u="sng">
              <a:latin typeface="Arial" charset="0"/>
              <a:cs typeface="Arial" charset="0"/>
            </a:endParaRPr>
          </a:p>
          <a:p>
            <a:pPr algn="just"/>
            <a:r>
              <a:rPr lang="en-US" altLang="en-US" sz="1000">
                <a:latin typeface="Arial" charset="0"/>
                <a:cs typeface="Arial" charset="0"/>
              </a:rPr>
              <a:t>Bylaws should be </a:t>
            </a:r>
            <a:r>
              <a:rPr lang="en-US" altLang="en-US" sz="1000" b="1">
                <a:latin typeface="Arial" charset="0"/>
                <a:cs typeface="Arial" charset="0"/>
              </a:rPr>
              <a:t>simple, concise, and easily understandable</a:t>
            </a:r>
            <a:r>
              <a:rPr lang="en-US" altLang="en-US" sz="1000">
                <a:latin typeface="Arial" charset="0"/>
                <a:cs typeface="Arial" charset="0"/>
              </a:rPr>
              <a:t> in order to foster members’ awareness of bylaw provisions.  Bylaws of an association may contain the following types of information:</a:t>
            </a:r>
            <a:endParaRPr lang="en-US" altLang="en-US" sz="1000">
              <a:latin typeface="Arial" charset="0"/>
              <a:cs typeface="Times New Roman" charset="0"/>
            </a:endParaRPr>
          </a:p>
          <a:p>
            <a:pPr algn="just"/>
            <a:r>
              <a:rPr lang="en-US" altLang="en-US" sz="1000">
                <a:latin typeface="Arial" charset="0"/>
                <a:cs typeface="Arial" charset="0"/>
              </a:rPr>
              <a:t>a)</a:t>
            </a:r>
            <a:r>
              <a:rPr lang="en-US" altLang="en-US" sz="1000">
                <a:latin typeface="Arial" charset="0"/>
                <a:cs typeface="Times New Roman" charset="0"/>
              </a:rPr>
              <a:t>     </a:t>
            </a:r>
            <a:r>
              <a:rPr lang="en-US" altLang="en-US" sz="1000">
                <a:latin typeface="Arial" charset="0"/>
                <a:cs typeface="Arial" charset="0"/>
              </a:rPr>
              <a:t>Purposes of the association expressed in greater detail than in the Articles of Incorporation</a:t>
            </a:r>
            <a:endParaRPr lang="en-US" altLang="en-US" sz="1000">
              <a:latin typeface="Arial" charset="0"/>
              <a:cs typeface="Times New Roman" charset="0"/>
            </a:endParaRPr>
          </a:p>
          <a:p>
            <a:pPr algn="just"/>
            <a:r>
              <a:rPr lang="en-US" altLang="en-US" sz="1000">
                <a:latin typeface="Arial" charset="0"/>
                <a:cs typeface="Arial" charset="0"/>
              </a:rPr>
              <a:t>b)</a:t>
            </a:r>
            <a:r>
              <a:rPr lang="en-US" altLang="en-US" sz="1000">
                <a:latin typeface="Arial" charset="0"/>
                <a:cs typeface="Times New Roman" charset="0"/>
              </a:rPr>
              <a:t>     </a:t>
            </a:r>
            <a:r>
              <a:rPr lang="en-US" altLang="en-US" sz="1000">
                <a:latin typeface="Arial" charset="0"/>
                <a:cs typeface="Arial" charset="0"/>
              </a:rPr>
              <a:t>Membership qualifications, admission procedures, and expulsion or resignation procedures</a:t>
            </a:r>
            <a:endParaRPr lang="en-US" altLang="en-US" sz="1000">
              <a:latin typeface="Arial" charset="0"/>
              <a:cs typeface="Times New Roman" charset="0"/>
            </a:endParaRPr>
          </a:p>
          <a:p>
            <a:pPr algn="just"/>
            <a:r>
              <a:rPr lang="en-US" altLang="en-US" sz="1000">
                <a:latin typeface="Arial" charset="0"/>
                <a:cs typeface="Arial" charset="0"/>
              </a:rPr>
              <a:t>c)</a:t>
            </a:r>
            <a:r>
              <a:rPr lang="en-US" altLang="en-US" sz="1000">
                <a:latin typeface="Arial" charset="0"/>
                <a:cs typeface="Times New Roman" charset="0"/>
              </a:rPr>
              <a:t>      </a:t>
            </a:r>
            <a:r>
              <a:rPr lang="en-US" altLang="en-US" sz="1000">
                <a:latin typeface="Arial" charset="0"/>
                <a:cs typeface="Arial" charset="0"/>
              </a:rPr>
              <a:t>Officers’ qualifications, titles, terms of office, time and manner of election, meetings, powers, and duties </a:t>
            </a:r>
            <a:endParaRPr lang="en-US" altLang="en-US" sz="1000">
              <a:latin typeface="Arial" charset="0"/>
              <a:cs typeface="Times New Roman" charset="0"/>
            </a:endParaRPr>
          </a:p>
          <a:p>
            <a:pPr algn="just"/>
            <a:r>
              <a:rPr lang="en-US" altLang="en-US" sz="1000">
                <a:latin typeface="Arial" charset="0"/>
                <a:cs typeface="Arial" charset="0"/>
              </a:rPr>
              <a:t>d)</a:t>
            </a:r>
            <a:r>
              <a:rPr lang="en-US" altLang="en-US" sz="1000">
                <a:latin typeface="Arial" charset="0"/>
                <a:cs typeface="Times New Roman" charset="0"/>
              </a:rPr>
              <a:t>     </a:t>
            </a:r>
            <a:r>
              <a:rPr lang="en-US" altLang="en-US" sz="1000">
                <a:latin typeface="Arial" charset="0"/>
                <a:cs typeface="Arial" charset="0"/>
              </a:rPr>
              <a:t>Filling of vacancies in officers’ or directors’ positions</a:t>
            </a:r>
            <a:endParaRPr lang="en-US" altLang="en-US" sz="1000">
              <a:latin typeface="Arial" charset="0"/>
              <a:cs typeface="Times New Roman" charset="0"/>
            </a:endParaRPr>
          </a:p>
          <a:p>
            <a:pPr algn="just"/>
            <a:r>
              <a:rPr lang="en-US" altLang="en-US" sz="1000">
                <a:latin typeface="Arial" charset="0"/>
                <a:cs typeface="Arial" charset="0"/>
              </a:rPr>
              <a:t>e)</a:t>
            </a:r>
            <a:r>
              <a:rPr lang="en-US" altLang="en-US" sz="1000">
                <a:latin typeface="Arial" charset="0"/>
                <a:cs typeface="Times New Roman" charset="0"/>
              </a:rPr>
              <a:t>     </a:t>
            </a:r>
            <a:r>
              <a:rPr lang="en-US" altLang="en-US" sz="1000">
                <a:latin typeface="Arial" charset="0"/>
                <a:cs typeface="Arial" charset="0"/>
              </a:rPr>
              <a:t>Voting procedures for members and directors</a:t>
            </a:r>
            <a:endParaRPr lang="en-US" altLang="en-US" sz="1000">
              <a:latin typeface="Arial" charset="0"/>
              <a:cs typeface="Times New Roman" charset="0"/>
            </a:endParaRPr>
          </a:p>
          <a:p>
            <a:pPr algn="just"/>
            <a:r>
              <a:rPr lang="en-US" altLang="en-US" sz="1000">
                <a:latin typeface="Arial" charset="0"/>
                <a:cs typeface="Arial" charset="0"/>
              </a:rPr>
              <a:t>f)</a:t>
            </a:r>
            <a:r>
              <a:rPr lang="en-US" altLang="en-US" sz="1000">
                <a:latin typeface="Arial" charset="0"/>
                <a:cs typeface="Times New Roman" charset="0"/>
              </a:rPr>
              <a:t>        </a:t>
            </a:r>
            <a:r>
              <a:rPr lang="en-US" altLang="en-US" sz="1000">
                <a:latin typeface="Arial" charset="0"/>
                <a:cs typeface="Arial" charset="0"/>
              </a:rPr>
              <a:t>Notices, times, places, agendas, and minutes of meetings </a:t>
            </a:r>
            <a:endParaRPr lang="en-US" altLang="en-US" sz="1000">
              <a:latin typeface="Arial" charset="0"/>
              <a:cs typeface="Times New Roman" charset="0"/>
            </a:endParaRPr>
          </a:p>
          <a:p>
            <a:pPr algn="just"/>
            <a:r>
              <a:rPr lang="en-US" altLang="en-US" sz="1000">
                <a:latin typeface="Arial" charset="0"/>
                <a:cs typeface="Arial" charset="0"/>
              </a:rPr>
              <a:t>g)</a:t>
            </a:r>
            <a:r>
              <a:rPr lang="en-US" altLang="en-US" sz="1000">
                <a:latin typeface="Arial" charset="0"/>
                <a:cs typeface="Times New Roman" charset="0"/>
              </a:rPr>
              <a:t>     </a:t>
            </a:r>
            <a:r>
              <a:rPr lang="en-US" altLang="en-US" sz="1000">
                <a:latin typeface="Arial" charset="0"/>
                <a:cs typeface="Arial" charset="0"/>
              </a:rPr>
              <a:t>Property holding and transfer</a:t>
            </a:r>
            <a:endParaRPr lang="en-US" altLang="en-US" sz="1000">
              <a:latin typeface="Arial" charset="0"/>
              <a:cs typeface="Times New Roman" charset="0"/>
            </a:endParaRPr>
          </a:p>
          <a:p>
            <a:pPr algn="just"/>
            <a:r>
              <a:rPr lang="en-US" altLang="en-US" sz="1000">
                <a:latin typeface="Arial" charset="0"/>
                <a:cs typeface="Arial" charset="0"/>
              </a:rPr>
              <a:t>h)</a:t>
            </a:r>
            <a:r>
              <a:rPr lang="en-US" altLang="en-US" sz="1000">
                <a:latin typeface="Arial" charset="0"/>
                <a:cs typeface="Times New Roman" charset="0"/>
              </a:rPr>
              <a:t>      </a:t>
            </a:r>
            <a:r>
              <a:rPr lang="en-US" altLang="en-US" sz="1000">
                <a:latin typeface="Arial" charset="0"/>
                <a:cs typeface="Arial" charset="0"/>
              </a:rPr>
              <a:t>Indemnification of directors and officers</a:t>
            </a:r>
            <a:endParaRPr lang="en-US" altLang="en-US" sz="1000">
              <a:latin typeface="Arial" charset="0"/>
              <a:cs typeface="Times New Roman" charset="0"/>
            </a:endParaRPr>
          </a:p>
          <a:p>
            <a:pPr algn="just"/>
            <a:r>
              <a:rPr lang="en-US" altLang="en-US" sz="1000">
                <a:latin typeface="Arial" charset="0"/>
                <a:cs typeface="Arial" charset="0"/>
              </a:rPr>
              <a:t>i)</a:t>
            </a:r>
            <a:r>
              <a:rPr lang="en-US" altLang="en-US" sz="1000">
                <a:latin typeface="Arial" charset="0"/>
                <a:cs typeface="Times New Roman" charset="0"/>
              </a:rPr>
              <a:t>        </a:t>
            </a:r>
            <a:r>
              <a:rPr lang="en-US" altLang="en-US" sz="1000">
                <a:latin typeface="Arial" charset="0"/>
                <a:cs typeface="Arial" charset="0"/>
              </a:rPr>
              <a:t>Number and use of standing committees </a:t>
            </a:r>
            <a:endParaRPr lang="en-US" altLang="en-US" sz="1000">
              <a:latin typeface="Arial" charset="0"/>
              <a:cs typeface="Times New Roman" charset="0"/>
            </a:endParaRPr>
          </a:p>
          <a:p>
            <a:pPr algn="just"/>
            <a:r>
              <a:rPr lang="en-US" altLang="en-US" sz="1000">
                <a:latin typeface="Arial" charset="0"/>
                <a:cs typeface="Arial" charset="0"/>
              </a:rPr>
              <a:t>j)</a:t>
            </a:r>
            <a:r>
              <a:rPr lang="en-US" altLang="en-US" sz="1000">
                <a:latin typeface="Arial" charset="0"/>
                <a:cs typeface="Times New Roman" charset="0"/>
              </a:rPr>
              <a:t>        </a:t>
            </a:r>
            <a:r>
              <a:rPr lang="en-US" altLang="en-US" sz="1000">
                <a:latin typeface="Arial" charset="0"/>
                <a:cs typeface="Arial" charset="0"/>
              </a:rPr>
              <a:t>Delegation of authority to directors or officers </a:t>
            </a:r>
            <a:endParaRPr lang="en-US" altLang="en-US" sz="1000">
              <a:latin typeface="Arial" charset="0"/>
              <a:cs typeface="Times New Roman" charset="0"/>
            </a:endParaRPr>
          </a:p>
          <a:p>
            <a:pPr algn="just"/>
            <a:r>
              <a:rPr lang="en-US" altLang="en-US" sz="1000">
                <a:latin typeface="Arial" charset="0"/>
                <a:cs typeface="Arial" charset="0"/>
              </a:rPr>
              <a:t>k)</a:t>
            </a:r>
            <a:r>
              <a:rPr lang="en-US" altLang="en-US" sz="1000">
                <a:latin typeface="Arial" charset="0"/>
                <a:cs typeface="Times New Roman" charset="0"/>
              </a:rPr>
              <a:t>      </a:t>
            </a:r>
            <a:r>
              <a:rPr lang="en-US" altLang="en-US" sz="1000">
                <a:latin typeface="Arial" charset="0"/>
                <a:cs typeface="Arial" charset="0"/>
              </a:rPr>
              <a:t>Relationships with other associations, including affiliations and federations </a:t>
            </a:r>
            <a:endParaRPr lang="en-US" altLang="en-US" sz="1000">
              <a:latin typeface="Arial" charset="0"/>
              <a:cs typeface="Times New Roman" charset="0"/>
            </a:endParaRPr>
          </a:p>
          <a:p>
            <a:pPr algn="just"/>
            <a:r>
              <a:rPr lang="en-US" altLang="en-US" sz="1000">
                <a:latin typeface="Arial" charset="0"/>
                <a:cs typeface="Arial" charset="0"/>
              </a:rPr>
              <a:t>l)</a:t>
            </a:r>
            <a:r>
              <a:rPr lang="en-US" altLang="en-US" sz="1000">
                <a:latin typeface="Arial" charset="0"/>
                <a:cs typeface="Times New Roman" charset="0"/>
              </a:rPr>
              <a:t>        </a:t>
            </a:r>
            <a:r>
              <a:rPr lang="en-US" altLang="en-US" sz="1000">
                <a:latin typeface="Arial" charset="0"/>
                <a:cs typeface="Arial" charset="0"/>
              </a:rPr>
              <a:t>Adoption and use of an association seal or logo</a:t>
            </a:r>
            <a:endParaRPr lang="en-US" altLang="en-US" sz="1000">
              <a:latin typeface="Arial" charset="0"/>
              <a:cs typeface="Times New Roman" charset="0"/>
            </a:endParaRPr>
          </a:p>
          <a:p>
            <a:pPr algn="just"/>
            <a:r>
              <a:rPr lang="en-US" altLang="en-US" sz="1000">
                <a:latin typeface="Arial" charset="0"/>
                <a:cs typeface="Arial" charset="0"/>
              </a:rPr>
              <a:t>m)</a:t>
            </a:r>
            <a:r>
              <a:rPr lang="en-US" altLang="en-US" sz="1000">
                <a:latin typeface="Arial" charset="0"/>
                <a:cs typeface="Times New Roman" charset="0"/>
              </a:rPr>
              <a:t>   </a:t>
            </a:r>
            <a:r>
              <a:rPr lang="en-US" altLang="en-US" sz="1000">
                <a:latin typeface="Arial" charset="0"/>
                <a:cs typeface="Arial" charset="0"/>
              </a:rPr>
              <a:t>Fiscal year, audits, and financial reports </a:t>
            </a:r>
            <a:endParaRPr lang="en-US" altLang="en-US" sz="1000">
              <a:latin typeface="Arial" charset="0"/>
              <a:cs typeface="Times New Roman" charset="0"/>
            </a:endParaRPr>
          </a:p>
          <a:p>
            <a:pPr algn="just"/>
            <a:r>
              <a:rPr lang="en-US" altLang="en-US" sz="1000">
                <a:latin typeface="Arial" charset="0"/>
                <a:cs typeface="Arial" charset="0"/>
              </a:rPr>
              <a:t>n)</a:t>
            </a:r>
            <a:r>
              <a:rPr lang="en-US" altLang="en-US" sz="1000">
                <a:latin typeface="Arial" charset="0"/>
                <a:cs typeface="Times New Roman" charset="0"/>
              </a:rPr>
              <a:t>      </a:t>
            </a:r>
            <a:r>
              <a:rPr lang="en-US" altLang="en-US" sz="1000">
                <a:latin typeface="Arial" charset="0"/>
                <a:cs typeface="Arial" charset="0"/>
              </a:rPr>
              <a:t>Location of principal and other offices </a:t>
            </a:r>
            <a:endParaRPr lang="en-US" altLang="en-US" sz="1000">
              <a:latin typeface="Arial" charset="0"/>
              <a:cs typeface="Times New Roman" charset="0"/>
            </a:endParaRPr>
          </a:p>
          <a:p>
            <a:pPr algn="just"/>
            <a:r>
              <a:rPr lang="en-US" altLang="en-US" sz="1000">
                <a:latin typeface="Arial" charset="0"/>
                <a:cs typeface="Arial" charset="0"/>
              </a:rPr>
              <a:t>o)</a:t>
            </a:r>
            <a:r>
              <a:rPr lang="en-US" altLang="en-US" sz="1000">
                <a:latin typeface="Arial" charset="0"/>
                <a:cs typeface="Times New Roman" charset="0"/>
              </a:rPr>
              <a:t>     </a:t>
            </a:r>
            <a:r>
              <a:rPr lang="en-US" altLang="en-US" sz="1000">
                <a:latin typeface="Arial" charset="0"/>
                <a:cs typeface="Arial" charset="0"/>
              </a:rPr>
              <a:t>Amendment procedures</a:t>
            </a:r>
            <a:endParaRPr lang="en-US" altLang="en-US" sz="1000">
              <a:latin typeface="Arial" charset="0"/>
              <a:cs typeface="Times New Roman" charset="0"/>
            </a:endParaRPr>
          </a:p>
          <a:p>
            <a:pPr algn="just"/>
            <a:r>
              <a:rPr lang="en-US" altLang="en-US" sz="1000">
                <a:latin typeface="Arial" charset="0"/>
                <a:cs typeface="Arial" charset="0"/>
              </a:rPr>
              <a:t>p)</a:t>
            </a:r>
            <a:r>
              <a:rPr lang="en-US" altLang="en-US" sz="1000">
                <a:latin typeface="Arial" charset="0"/>
                <a:cs typeface="Times New Roman" charset="0"/>
              </a:rPr>
              <a:t>     </a:t>
            </a:r>
            <a:r>
              <a:rPr lang="en-US" altLang="en-US" sz="1000">
                <a:latin typeface="Arial" charset="0"/>
                <a:cs typeface="Arial" charset="0"/>
              </a:rPr>
              <a:t>Dissolution procedures, including use of funds and disposition of surplus assets at dissolution </a:t>
            </a:r>
            <a:endParaRPr lang="en-US" altLang="en-US" sz="1000">
              <a:latin typeface="Arial" charset="0"/>
              <a:cs typeface="Times New Roman" charset="0"/>
            </a:endParaRPr>
          </a:p>
          <a:p>
            <a:pPr algn="just"/>
            <a:r>
              <a:rPr lang="en-US" altLang="en-US" sz="1000">
                <a:latin typeface="Arial" charset="0"/>
                <a:cs typeface="Arial" charset="0"/>
              </a:rPr>
              <a:t>q)</a:t>
            </a:r>
            <a:r>
              <a:rPr lang="en-US" altLang="en-US" sz="1000">
                <a:latin typeface="Arial" charset="0"/>
                <a:cs typeface="Times New Roman" charset="0"/>
              </a:rPr>
              <a:t>       </a:t>
            </a:r>
            <a:r>
              <a:rPr lang="en-US" altLang="en-US" sz="1000">
                <a:latin typeface="Arial" charset="0"/>
                <a:cs typeface="Arial" charset="0"/>
              </a:rPr>
              <a:t>Legal compliance, including antitrust policy </a:t>
            </a:r>
            <a:endParaRPr lang="en-US" altLang="en-US" sz="1000">
              <a:latin typeface="Arial" charset="0"/>
              <a:cs typeface="Times New Roman" charset="0"/>
            </a:endParaRPr>
          </a:p>
          <a:p>
            <a:endParaRPr lang="en-US" altLang="en-US" sz="100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36AD1F-4594-4169-866F-A5B1875BB4DC}" type="slidenum">
              <a:rPr lang="en-US" altLang="en-US"/>
              <a:pPr/>
              <a:t>20</a:t>
            </a:fld>
            <a:endParaRPr lang="en-US" altLang="en-US"/>
          </a:p>
        </p:txBody>
      </p:sp>
      <p:sp>
        <p:nvSpPr>
          <p:cNvPr id="28674" name="Rectangle 2"/>
          <p:cNvSpPr>
            <a:spLocks noChangeArrowheads="1" noTextEdit="1"/>
          </p:cNvSpPr>
          <p:nvPr>
            <p:ph type="sldImg"/>
          </p:nvPr>
        </p:nvSpPr>
        <p:spPr>
          <a:ln/>
        </p:spPr>
      </p:sp>
      <p:sp>
        <p:nvSpPr>
          <p:cNvPr id="28675" name="Rectangle 3"/>
          <p:cNvSpPr>
            <a:spLocks noGrp="1" noChangeArrowheads="1"/>
          </p:cNvSpPr>
          <p:nvPr>
            <p:ph type="body" idx="1"/>
          </p:nvPr>
        </p:nvSpPr>
        <p:spPr/>
        <p:txBody>
          <a:bodyPr/>
          <a:lstStyle/>
          <a:p>
            <a:pPr algn="just"/>
            <a:r>
              <a:rPr lang="en-US" altLang="en-US">
                <a:latin typeface="Arial" charset="0"/>
                <a:cs typeface="Arial" charset="0"/>
              </a:rPr>
              <a:t>The Articles of Incorporation should include a statement of dissolution. Its purpose is to define the fate of your organizational assets if the organization ceases to exist. The statement must make it clear that none of the remaining assets will benefit a private person, but instead will be distributed to another tax-exempt nonprofit. </a:t>
            </a:r>
          </a:p>
          <a:p>
            <a:pPr algn="just"/>
            <a:endParaRPr lang="en-US" altLang="en-US">
              <a:latin typeface="Arial" charset="0"/>
              <a:cs typeface="Arial" charset="0"/>
            </a:endParaRPr>
          </a:p>
          <a:p>
            <a:pPr algn="just"/>
            <a:r>
              <a:rPr lang="en-US" altLang="en-US">
                <a:latin typeface="Arial" charset="0"/>
                <a:cs typeface="Arial" charset="0"/>
              </a:rPr>
              <a:t>Sample statement: "In the event of dissolution of the Early Childhood Association, the board of directors shall, after paying and making provisions for the payment of all liabilities, distribute all the assets of the corporation over to an organization dedicated to charitable and/or educational purposes and which has been recognized as a 501(c)(3) organization by the Internal Revenue Service."</a:t>
            </a:r>
          </a:p>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EAF0D3-7F0D-4AC8-B376-0FDC0052EEF9}" type="slidenum">
              <a:rPr lang="en-US" altLang="en-US"/>
              <a:pPr/>
              <a:t>22</a:t>
            </a:fld>
            <a:endParaRPr lang="en-US" altLang="en-US"/>
          </a:p>
        </p:txBody>
      </p:sp>
      <p:sp>
        <p:nvSpPr>
          <p:cNvPr id="30722" name="Rectangle 2"/>
          <p:cNvSpPr>
            <a:spLocks noChangeArrowheads="1" noTextEdit="1"/>
          </p:cNvSpPr>
          <p:nvPr>
            <p:ph type="sldImg"/>
          </p:nvPr>
        </p:nvSpPr>
        <p:spPr>
          <a:ln/>
        </p:spPr>
      </p:sp>
      <p:sp>
        <p:nvSpPr>
          <p:cNvPr id="30723" name="Rectangle 3"/>
          <p:cNvSpPr>
            <a:spLocks noGrp="1" noChangeArrowheads="1"/>
          </p:cNvSpPr>
          <p:nvPr>
            <p:ph type="body" idx="1"/>
          </p:nvPr>
        </p:nvSpPr>
        <p:spPr/>
        <p:txBody>
          <a:bodyPr/>
          <a:lstStyle/>
          <a:p>
            <a:r>
              <a:rPr lang="en-US" altLang="en-US"/>
              <a:t>These sources were paraphrased in portions of this presentation, and are wonderful resources for any of the participants who might be interested in learning more about the topics introduced in this presentation.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E7385A-6E2A-4A50-9B36-E493A637FC0A}" type="slidenum">
              <a:rPr lang="en-US" altLang="en-US"/>
              <a:pPr/>
              <a:t>2</a:t>
            </a:fld>
            <a:endParaRPr lang="en-US" altLang="en-US"/>
          </a:p>
        </p:txBody>
      </p:sp>
      <p:sp>
        <p:nvSpPr>
          <p:cNvPr id="46082" name="Rectangle 2"/>
          <p:cNvSpPr>
            <a:spLocks noChangeArrowheads="1" noTextEdit="1"/>
          </p:cNvSpPr>
          <p:nvPr>
            <p:ph type="sldImg"/>
          </p:nvPr>
        </p:nvSpPr>
        <p:spPr>
          <a:ln/>
        </p:spPr>
      </p:sp>
      <p:sp>
        <p:nvSpPr>
          <p:cNvPr id="46083" name="Rectangle 3"/>
          <p:cNvSpPr>
            <a:spLocks noGrp="1" noChangeArrowheads="1"/>
          </p:cNvSpPr>
          <p:nvPr>
            <p:ph type="body" idx="1"/>
          </p:nvPr>
        </p:nvSpPr>
        <p:spPr/>
        <p:txBody>
          <a:bodyPr/>
          <a:lstStyle/>
          <a:p>
            <a:r>
              <a:rPr lang="en-US" altLang="en-US"/>
              <a:t>This is an outline of the topics to be presented in this module.  </a:t>
            </a:r>
          </a:p>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DA789A-227E-4261-99B4-45A72D0AFC65}" type="slidenum">
              <a:rPr lang="en-US" altLang="en-US"/>
              <a:pPr/>
              <a:t>5</a:t>
            </a:fld>
            <a:endParaRPr lang="en-US" altLang="en-US"/>
          </a:p>
        </p:txBody>
      </p:sp>
      <p:sp>
        <p:nvSpPr>
          <p:cNvPr id="8194" name="Rectangle 2"/>
          <p:cNvSpPr>
            <a:spLocks noChangeArrowheads="1" noTextEdit="1"/>
          </p:cNvSpPr>
          <p:nvPr>
            <p:ph type="sldImg"/>
          </p:nvPr>
        </p:nvSpPr>
        <p:spPr>
          <a:ln/>
        </p:spPr>
      </p:sp>
      <p:sp>
        <p:nvSpPr>
          <p:cNvPr id="8195" name="Rectangle 3"/>
          <p:cNvSpPr>
            <a:spLocks noGrp="1" noChangeArrowheads="1"/>
          </p:cNvSpPr>
          <p:nvPr>
            <p:ph type="body" idx="1"/>
          </p:nvPr>
        </p:nvSpPr>
        <p:spPr/>
        <p:txBody>
          <a:bodyPr/>
          <a:lstStyle/>
          <a:p>
            <a:r>
              <a:rPr lang="en-US" altLang="en-US" sz="1000" b="1">
                <a:latin typeface="Arial" charset="0"/>
                <a:cs typeface="Arial" charset="0"/>
              </a:rPr>
              <a:t>Advantages of Incorporation</a:t>
            </a:r>
          </a:p>
          <a:p>
            <a:pPr>
              <a:buFontTx/>
              <a:buChar char="•"/>
            </a:pPr>
            <a:r>
              <a:rPr lang="en-US" altLang="en-US" sz="1000">
                <a:latin typeface="Arial" charset="0"/>
                <a:cs typeface="Arial" charset="0"/>
              </a:rPr>
              <a:t>Incorporation eliminates the personal liability of members.  All debts and obligations are in the name of the corporation, not the managers or board members.  </a:t>
            </a:r>
            <a:endParaRPr lang="en-US" altLang="en-US" sz="1000" b="1">
              <a:latin typeface="Verdana" pitchFamily="34" charset="0"/>
              <a:cs typeface="Times New Roman" charset="0"/>
            </a:endParaRPr>
          </a:p>
          <a:p>
            <a:pPr>
              <a:buFontTx/>
              <a:buChar char="•"/>
            </a:pPr>
            <a:r>
              <a:rPr lang="en-US" altLang="en-US" sz="1000">
                <a:latin typeface="Arial" charset="0"/>
                <a:cs typeface="Arial" charset="0"/>
              </a:rPr>
              <a:t>Corporation status is not affected by changes in personnel, leading to a more stable environment for the organization itself.  </a:t>
            </a:r>
            <a:endParaRPr lang="en-US" altLang="en-US" sz="1000" b="1">
              <a:latin typeface="Verdana" pitchFamily="34" charset="0"/>
              <a:cs typeface="Times New Roman" charset="0"/>
            </a:endParaRPr>
          </a:p>
          <a:p>
            <a:pPr>
              <a:buFontTx/>
              <a:buChar char="•"/>
            </a:pPr>
            <a:r>
              <a:rPr lang="en-US" altLang="en-US" sz="1000">
                <a:latin typeface="Arial" charset="0"/>
                <a:cs typeface="Arial" charset="0"/>
              </a:rPr>
              <a:t>Protection of the association’s name may be easier if the organization is a corporation.</a:t>
            </a:r>
            <a:endParaRPr lang="en-US" altLang="en-US" sz="1000" b="1">
              <a:latin typeface="Verdana" pitchFamily="34" charset="0"/>
              <a:cs typeface="Times New Roman" charset="0"/>
            </a:endParaRPr>
          </a:p>
          <a:p>
            <a:pPr>
              <a:buFontTx/>
              <a:buChar char="•"/>
            </a:pPr>
            <a:r>
              <a:rPr lang="en-US" altLang="en-US" sz="1000">
                <a:latin typeface="Arial" charset="0"/>
                <a:cs typeface="Arial" charset="0"/>
              </a:rPr>
              <a:t>Courts will tend to adhere to the following hierarchy of laws when examining disputes within or involving an incorporated nonprofit organization: federal laws, state laws, Articles of Incorporation, bylaws, policies, and resolutions.</a:t>
            </a:r>
            <a:endParaRPr lang="en-US" altLang="en-US" sz="1000" b="1">
              <a:latin typeface="Verdana" pitchFamily="34" charset="0"/>
              <a:cs typeface="Times New Roman" charset="0"/>
            </a:endParaRPr>
          </a:p>
          <a:p>
            <a:pPr>
              <a:buFontTx/>
              <a:buChar char="•"/>
            </a:pPr>
            <a:r>
              <a:rPr lang="en-US" altLang="en-US" sz="1000">
                <a:latin typeface="Arial" charset="0"/>
                <a:cs typeface="Arial" charset="0"/>
              </a:rPr>
              <a:t>It may be more difficult for the insurance underwriter to determine the precise authority for association operation in unincorporated associations.  </a:t>
            </a:r>
            <a:endParaRPr lang="en-US" altLang="en-US" sz="1000" b="1">
              <a:latin typeface="Verdana" pitchFamily="34" charset="0"/>
              <a:cs typeface="Times New Roman" charset="0"/>
            </a:endParaRPr>
          </a:p>
          <a:p>
            <a:pPr>
              <a:buFontTx/>
              <a:buChar char="•"/>
            </a:pPr>
            <a:r>
              <a:rPr lang="en-US" altLang="en-US" sz="1000">
                <a:latin typeface="Arial" charset="0"/>
                <a:cs typeface="Arial" charset="0"/>
              </a:rPr>
              <a:t>Individuals and firms may regard an incorporated organization as more formally structured, more stable and more businesslike than an unincorporated one.</a:t>
            </a:r>
            <a:endParaRPr lang="en-US" altLang="en-US" sz="1000" b="1">
              <a:latin typeface="Verdana" pitchFamily="34" charset="0"/>
              <a:cs typeface="Times New Roman" charset="0"/>
            </a:endParaRPr>
          </a:p>
          <a:p>
            <a:r>
              <a:rPr lang="en-US" altLang="en-US" sz="1000" b="1">
                <a:latin typeface="Arial" charset="0"/>
                <a:cs typeface="Arial" charset="0"/>
              </a:rPr>
              <a:t>Disadvantages of Incorporation </a:t>
            </a:r>
            <a:endParaRPr lang="en-US" altLang="en-US" sz="1000" b="1">
              <a:latin typeface="Verdana" pitchFamily="34" charset="0"/>
              <a:cs typeface="Times New Roman" charset="0"/>
            </a:endParaRPr>
          </a:p>
          <a:p>
            <a:pPr>
              <a:buFontTx/>
              <a:buChar char="•"/>
            </a:pPr>
            <a:r>
              <a:rPr lang="en-US" altLang="en-US" sz="1000">
                <a:latin typeface="Arial" charset="0"/>
                <a:cs typeface="Arial" charset="0"/>
              </a:rPr>
              <a:t>The process of incorporation may involve moderate expenses for the association, such as legal fees, filing costs, or franchise taxes. </a:t>
            </a:r>
            <a:endParaRPr lang="en-US" altLang="en-US" sz="1000" b="1">
              <a:latin typeface="Verdana" pitchFamily="34" charset="0"/>
              <a:cs typeface="Times New Roman" charset="0"/>
            </a:endParaRPr>
          </a:p>
          <a:p>
            <a:pPr>
              <a:buFontTx/>
              <a:buChar char="•"/>
            </a:pPr>
            <a:r>
              <a:rPr lang="en-US" altLang="en-US" sz="1000">
                <a:latin typeface="Arial" charset="0"/>
                <a:cs typeface="Arial" charset="0"/>
              </a:rPr>
              <a:t>More specific standards of operation apply to incorporated entities than to non-incorporated ones.  </a:t>
            </a:r>
            <a:endParaRPr lang="en-US" altLang="en-US" sz="1000" b="1">
              <a:latin typeface="Verdana" pitchFamily="34" charset="0"/>
              <a:cs typeface="Times New Roman" charset="0"/>
            </a:endParaRPr>
          </a:p>
          <a:p>
            <a:pPr>
              <a:buFontTx/>
              <a:buChar char="•"/>
            </a:pPr>
            <a:r>
              <a:rPr lang="en-US" altLang="en-US" sz="1000">
                <a:latin typeface="Arial" charset="0"/>
                <a:cs typeface="Arial" charset="0"/>
              </a:rPr>
              <a:t>Dissolution of an incorporated association may be complicated and involve substantial legal expenses.  </a:t>
            </a:r>
            <a:endParaRPr lang="en-US" altLang="en-US" sz="1000" b="1">
              <a:latin typeface="Verdana" pitchFamily="34" charset="0"/>
              <a:cs typeface="Times New Roman" charset="0"/>
            </a:endParaRPr>
          </a:p>
          <a:p>
            <a:r>
              <a:rPr lang="en-US" altLang="en-US" sz="1000" b="1">
                <a:latin typeface="Verdana" pitchFamily="34" charset="0"/>
                <a:cs typeface="Times New Roman" charset="0"/>
              </a:rPr>
              <a:t> </a:t>
            </a:r>
          </a:p>
          <a:p>
            <a:endParaRPr lang="en-US" altLang="en-US" sz="10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C8C5FB-2F52-4132-9EEE-62524911845D}" type="slidenum">
              <a:rPr lang="en-US" altLang="en-US"/>
              <a:pPr/>
              <a:t>6</a:t>
            </a:fld>
            <a:endParaRPr lang="en-US" altLang="en-US"/>
          </a:p>
        </p:txBody>
      </p:sp>
      <p:sp>
        <p:nvSpPr>
          <p:cNvPr id="34818" name="Rectangle 2"/>
          <p:cNvSpPr>
            <a:spLocks noChangeArrowheads="1" noTextEdit="1"/>
          </p:cNvSpPr>
          <p:nvPr>
            <p:ph type="sldImg"/>
          </p:nvPr>
        </p:nvSpPr>
        <p:spPr>
          <a:ln/>
        </p:spPr>
      </p:sp>
      <p:sp>
        <p:nvSpPr>
          <p:cNvPr id="34819" name="Rectangle 3"/>
          <p:cNvSpPr>
            <a:spLocks noGrp="1" noChangeArrowheads="1"/>
          </p:cNvSpPr>
          <p:nvPr>
            <p:ph type="body" idx="1"/>
          </p:nvPr>
        </p:nvSpPr>
        <p:spPr/>
        <p:txBody>
          <a:bodyPr/>
          <a:lstStyle/>
          <a:p>
            <a:r>
              <a:rPr lang="en-US" altLang="en-US"/>
              <a:t>Discussion questions will appear throughout this presentation, intended for use by instructors to keep the audience involved and participating in the training seminar.  However, instructors may choose to present all of the information first, then break into groups to answer discussion questions at the end of the presentation.  </a:t>
            </a:r>
          </a:p>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980B12-9774-470C-B8F7-6C030C42D562}" type="slidenum">
              <a:rPr lang="en-US" altLang="en-US"/>
              <a:pPr/>
              <a:t>7</a:t>
            </a:fld>
            <a:endParaRPr lang="en-US" altLang="en-US"/>
          </a:p>
        </p:txBody>
      </p:sp>
      <p:sp>
        <p:nvSpPr>
          <p:cNvPr id="13314" name="Rectangle 2"/>
          <p:cNvSpPr>
            <a:spLocks noChangeArrowheads="1" noTextEdit="1"/>
          </p:cNvSpPr>
          <p:nvPr>
            <p:ph type="sldImg"/>
          </p:nvPr>
        </p:nvSpPr>
        <p:spPr>
          <a:ln/>
        </p:spPr>
      </p:sp>
      <p:sp>
        <p:nvSpPr>
          <p:cNvPr id="13315" name="Rectangle 3"/>
          <p:cNvSpPr>
            <a:spLocks noGrp="1" noChangeArrowheads="1"/>
          </p:cNvSpPr>
          <p:nvPr>
            <p:ph type="body" idx="1"/>
          </p:nvPr>
        </p:nvSpPr>
        <p:spPr/>
        <p:txBody>
          <a:bodyPr/>
          <a:lstStyle/>
          <a:p>
            <a:pPr algn="just"/>
            <a:r>
              <a:rPr lang="en-US" altLang="en-US" b="1">
                <a:latin typeface="Arial" charset="0"/>
                <a:cs typeface="Times New Roman" charset="0"/>
              </a:rPr>
              <a:t> </a:t>
            </a:r>
            <a:r>
              <a:rPr lang="en-US" altLang="en-US">
                <a:latin typeface="Arial" charset="0"/>
                <a:cs typeface="Times New Roman" charset="0"/>
              </a:rPr>
              <a:t>1.</a:t>
            </a:r>
            <a:r>
              <a:rPr lang="en-US" altLang="en-US">
                <a:cs typeface="Times New Roman" charset="0"/>
              </a:rPr>
              <a:t>      </a:t>
            </a:r>
            <a:r>
              <a:rPr lang="en-US" altLang="en-US">
                <a:latin typeface="Arial" charset="0"/>
                <a:cs typeface="Times New Roman" charset="0"/>
              </a:rPr>
              <a:t>The association should determine matters such as its </a:t>
            </a:r>
            <a:r>
              <a:rPr lang="en-US" altLang="en-US" b="1">
                <a:latin typeface="Arial" charset="0"/>
                <a:cs typeface="Times New Roman" charset="0"/>
              </a:rPr>
              <a:t>name, purpose, membership classifications, activities, dues, budget reserves</a:t>
            </a:r>
            <a:r>
              <a:rPr lang="en-US" altLang="en-US">
                <a:latin typeface="Arial" charset="0"/>
                <a:cs typeface="Times New Roman" charset="0"/>
              </a:rPr>
              <a:t>, etc.</a:t>
            </a:r>
            <a:endParaRPr lang="en-US" altLang="en-US" b="1">
              <a:latin typeface="Arial" charset="0"/>
              <a:cs typeface="Times New Roman" charset="0"/>
            </a:endParaRPr>
          </a:p>
          <a:p>
            <a:pPr algn="just"/>
            <a:r>
              <a:rPr lang="en-US" altLang="en-US">
                <a:latin typeface="Arial" charset="0"/>
                <a:cs typeface="Times New Roman" charset="0"/>
              </a:rPr>
              <a:t> </a:t>
            </a:r>
            <a:endParaRPr lang="en-US" altLang="en-US" b="1">
              <a:latin typeface="Arial" charset="0"/>
              <a:cs typeface="Times New Roman" charset="0"/>
            </a:endParaRPr>
          </a:p>
          <a:p>
            <a:pPr algn="just"/>
            <a:r>
              <a:rPr lang="en-US" altLang="en-US">
                <a:latin typeface="Arial" charset="0"/>
                <a:cs typeface="Times New Roman" charset="0"/>
              </a:rPr>
              <a:t>2.</a:t>
            </a:r>
            <a:r>
              <a:rPr lang="en-US" altLang="en-US">
                <a:cs typeface="Times New Roman" charset="0"/>
              </a:rPr>
              <a:t>      </a:t>
            </a:r>
            <a:r>
              <a:rPr lang="en-US" altLang="en-US">
                <a:latin typeface="Arial" charset="0"/>
                <a:cs typeface="Times New Roman" charset="0"/>
              </a:rPr>
              <a:t>Define the </a:t>
            </a:r>
            <a:r>
              <a:rPr lang="en-US" altLang="en-US" b="1">
                <a:latin typeface="Arial" charset="0"/>
                <a:cs typeface="Times New Roman" charset="0"/>
              </a:rPr>
              <a:t>nature and scope</a:t>
            </a:r>
            <a:r>
              <a:rPr lang="en-US" altLang="en-US">
                <a:latin typeface="Arial" charset="0"/>
                <a:cs typeface="Times New Roman" charset="0"/>
              </a:rPr>
              <a:t> of the organization, what the group will attempt to accomplish, and the means to be used to reach its goals.  </a:t>
            </a:r>
            <a:endParaRPr lang="en-US" altLang="en-US" b="1">
              <a:latin typeface="Arial" charset="0"/>
              <a:cs typeface="Times New Roman" charset="0"/>
            </a:endParaRPr>
          </a:p>
          <a:p>
            <a:pPr algn="just"/>
            <a:r>
              <a:rPr lang="en-US" altLang="en-US">
                <a:latin typeface="Arial" charset="0"/>
                <a:cs typeface="Times New Roman" charset="0"/>
              </a:rPr>
              <a:t> </a:t>
            </a:r>
            <a:endParaRPr lang="en-US" altLang="en-US" b="1">
              <a:latin typeface="Arial" charset="0"/>
              <a:cs typeface="Times New Roman" charset="0"/>
            </a:endParaRPr>
          </a:p>
          <a:p>
            <a:pPr algn="just"/>
            <a:r>
              <a:rPr lang="en-US" altLang="en-US">
                <a:latin typeface="Arial" charset="0"/>
                <a:cs typeface="Times New Roman" charset="0"/>
              </a:rPr>
              <a:t>3.</a:t>
            </a:r>
            <a:r>
              <a:rPr lang="en-US" altLang="en-US">
                <a:cs typeface="Times New Roman" charset="0"/>
              </a:rPr>
              <a:t>      </a:t>
            </a:r>
            <a:r>
              <a:rPr lang="en-US" altLang="en-US">
                <a:latin typeface="Arial" charset="0"/>
                <a:cs typeface="Times New Roman" charset="0"/>
              </a:rPr>
              <a:t>Identify the </a:t>
            </a:r>
            <a:r>
              <a:rPr lang="en-US" altLang="en-US" b="1">
                <a:latin typeface="Arial" charset="0"/>
                <a:cs typeface="Times New Roman" charset="0"/>
              </a:rPr>
              <a:t>location</a:t>
            </a:r>
            <a:r>
              <a:rPr lang="en-US" altLang="en-US">
                <a:latin typeface="Arial" charset="0"/>
                <a:cs typeface="Times New Roman" charset="0"/>
              </a:rPr>
              <a:t> where the association will incorporate (usually the state in which its principal offices are located).  </a:t>
            </a:r>
            <a:endParaRPr lang="en-US" altLang="en-US" b="1">
              <a:latin typeface="Arial" charset="0"/>
              <a:cs typeface="Times New Roman" charset="0"/>
            </a:endParaRPr>
          </a:p>
          <a:p>
            <a:pPr algn="just"/>
            <a:r>
              <a:rPr lang="en-US" altLang="en-US">
                <a:latin typeface="Arial" charset="0"/>
                <a:cs typeface="Times New Roman" charset="0"/>
              </a:rPr>
              <a:t> </a:t>
            </a:r>
            <a:endParaRPr lang="en-US" altLang="en-US" b="1">
              <a:latin typeface="Arial" charset="0"/>
              <a:cs typeface="Times New Roman" charset="0"/>
            </a:endParaRPr>
          </a:p>
          <a:p>
            <a:pPr algn="just"/>
            <a:r>
              <a:rPr lang="en-US" altLang="en-US">
                <a:latin typeface="Arial" charset="0"/>
                <a:cs typeface="Times New Roman" charset="0"/>
              </a:rPr>
              <a:t>4.</a:t>
            </a:r>
            <a:r>
              <a:rPr lang="en-US" altLang="en-US">
                <a:cs typeface="Times New Roman" charset="0"/>
              </a:rPr>
              <a:t>      </a:t>
            </a:r>
            <a:r>
              <a:rPr lang="en-US" altLang="en-US">
                <a:latin typeface="Arial" charset="0"/>
                <a:cs typeface="Times New Roman" charset="0"/>
              </a:rPr>
              <a:t>If the association is going to have offices or carry on significant activity in states other than the state of incorporation, the association may need to register as a </a:t>
            </a:r>
            <a:r>
              <a:rPr lang="en-US" altLang="en-US" b="1">
                <a:latin typeface="Arial" charset="0"/>
                <a:cs typeface="Times New Roman" charset="0"/>
              </a:rPr>
              <a:t>foreign corporation</a:t>
            </a:r>
            <a:r>
              <a:rPr lang="en-US" altLang="en-US">
                <a:latin typeface="Arial" charset="0"/>
                <a:cs typeface="Times New Roman" charset="0"/>
              </a:rPr>
              <a:t> in other states. </a:t>
            </a:r>
            <a:endParaRPr lang="en-US" altLang="en-US" b="1">
              <a:latin typeface="Arial" charset="0"/>
              <a:cs typeface="Times New Roman" charset="0"/>
            </a:endParaRPr>
          </a:p>
          <a:p>
            <a:pPr algn="just"/>
            <a:r>
              <a:rPr lang="en-US" altLang="en-US">
                <a:latin typeface="Arial" charset="0"/>
                <a:cs typeface="Times New Roman" charset="0"/>
              </a:rPr>
              <a:t> </a:t>
            </a:r>
            <a:endParaRPr lang="en-US" altLang="en-US" b="1">
              <a:latin typeface="Arial" charset="0"/>
              <a:cs typeface="Times New Roman" charset="0"/>
            </a:endParaRPr>
          </a:p>
          <a:p>
            <a:pPr algn="just"/>
            <a:r>
              <a:rPr lang="en-US" altLang="en-US">
                <a:latin typeface="Arial" charset="0"/>
                <a:cs typeface="Times New Roman" charset="0"/>
              </a:rPr>
              <a:t>5.</a:t>
            </a:r>
            <a:r>
              <a:rPr lang="en-US" altLang="en-US">
                <a:cs typeface="Times New Roman" charset="0"/>
              </a:rPr>
              <a:t>      </a:t>
            </a:r>
            <a:r>
              <a:rPr lang="en-US" altLang="en-US" b="1">
                <a:latin typeface="Arial" charset="0"/>
                <a:cs typeface="Times New Roman" charset="0"/>
              </a:rPr>
              <a:t>Incorporators</a:t>
            </a:r>
            <a:r>
              <a:rPr lang="en-US" altLang="en-US">
                <a:latin typeface="Arial" charset="0"/>
                <a:cs typeface="Times New Roman" charset="0"/>
              </a:rPr>
              <a:t> – persons who arrange for incorporation for an association and sign the required documents – should be chosen, and state law may require that there be a minimum number of them.  </a:t>
            </a:r>
            <a:endParaRPr lang="en-US" altLang="en-US" b="1">
              <a:latin typeface="Arial" charset="0"/>
              <a:cs typeface="Times New Roman" charset="0"/>
            </a:endParaRPr>
          </a:p>
          <a:p>
            <a:pPr algn="just"/>
            <a:r>
              <a:rPr lang="en-US" altLang="en-US">
                <a:latin typeface="Arial" charset="0"/>
                <a:cs typeface="Times New Roman" charset="0"/>
              </a:rPr>
              <a:t> </a:t>
            </a:r>
            <a:endParaRPr lang="en-US" altLang="en-US" b="1">
              <a:latin typeface="Arial" charset="0"/>
              <a:cs typeface="Times New Roman" charset="0"/>
            </a:endParaRPr>
          </a:p>
          <a:p>
            <a:r>
              <a:rPr lang="en-US" altLang="en-US">
                <a:latin typeface="Arial" charset="0"/>
                <a:cs typeface="Times New Roman" charset="0"/>
              </a:rPr>
              <a:t>6.      </a:t>
            </a:r>
            <a:r>
              <a:rPr lang="en-US" altLang="en-US" b="1">
                <a:latin typeface="Arial" charset="0"/>
                <a:cs typeface="Times New Roman" charset="0"/>
              </a:rPr>
              <a:t>Articles of Incorporation </a:t>
            </a:r>
            <a:r>
              <a:rPr lang="en-US" altLang="en-US">
                <a:latin typeface="Arial" charset="0"/>
                <a:cs typeface="Times New Roman" charset="0"/>
              </a:rPr>
              <a:t>must be drafted and filed.  They are part of the legal grant of corporate status to an association by the state government.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9EC351-F2DA-4AC6-AF3C-E8FDAD9AA543}" type="slidenum">
              <a:rPr lang="en-US" altLang="en-US"/>
              <a:pPr/>
              <a:t>8</a:t>
            </a:fld>
            <a:endParaRPr lang="en-US" altLang="en-US"/>
          </a:p>
        </p:txBody>
      </p:sp>
      <p:sp>
        <p:nvSpPr>
          <p:cNvPr id="14338" name="Rectangle 2"/>
          <p:cNvSpPr>
            <a:spLocks noChangeArrowheads="1" noTextEdit="1"/>
          </p:cNvSpPr>
          <p:nvPr>
            <p:ph type="sldImg"/>
          </p:nvPr>
        </p:nvSpPr>
        <p:spPr>
          <a:ln/>
        </p:spPr>
      </p:sp>
      <p:sp>
        <p:nvSpPr>
          <p:cNvPr id="14339" name="Rectangle 3"/>
          <p:cNvSpPr>
            <a:spLocks noGrp="1" noChangeArrowheads="1"/>
          </p:cNvSpPr>
          <p:nvPr>
            <p:ph type="body" idx="1"/>
          </p:nvPr>
        </p:nvSpPr>
        <p:spPr/>
        <p:txBody>
          <a:bodyPr/>
          <a:lstStyle/>
          <a:p>
            <a:pPr algn="just"/>
            <a:r>
              <a:rPr lang="en-US" altLang="en-US">
                <a:latin typeface="Arial" charset="0"/>
                <a:cs typeface="Times New Roman" charset="0"/>
              </a:rPr>
              <a:t> 7.</a:t>
            </a:r>
            <a:r>
              <a:rPr lang="en-US" altLang="en-US">
                <a:cs typeface="Times New Roman" charset="0"/>
              </a:rPr>
              <a:t>      </a:t>
            </a:r>
            <a:r>
              <a:rPr lang="en-US" altLang="en-US" b="1">
                <a:latin typeface="Arial" charset="0"/>
                <a:cs typeface="Times New Roman" charset="0"/>
              </a:rPr>
              <a:t>Bylaws</a:t>
            </a:r>
            <a:r>
              <a:rPr lang="en-US" altLang="en-US">
                <a:latin typeface="Arial" charset="0"/>
                <a:cs typeface="Times New Roman" charset="0"/>
              </a:rPr>
              <a:t> - the main internal rules for association management and governance - should be drafted and adopted.   </a:t>
            </a:r>
            <a:endParaRPr lang="en-US" altLang="en-US" b="1">
              <a:latin typeface="Arial" charset="0"/>
              <a:cs typeface="Times New Roman" charset="0"/>
            </a:endParaRPr>
          </a:p>
          <a:p>
            <a:pPr algn="just"/>
            <a:r>
              <a:rPr lang="en-US" altLang="en-US">
                <a:latin typeface="Arial" charset="0"/>
                <a:cs typeface="Times New Roman" charset="0"/>
              </a:rPr>
              <a:t>8.</a:t>
            </a:r>
            <a:r>
              <a:rPr lang="en-US" altLang="en-US">
                <a:cs typeface="Times New Roman" charset="0"/>
              </a:rPr>
              <a:t>      </a:t>
            </a:r>
            <a:r>
              <a:rPr lang="en-US" altLang="en-US">
                <a:latin typeface="Arial" charset="0"/>
                <a:cs typeface="Times New Roman" charset="0"/>
              </a:rPr>
              <a:t>The association may also want to adopt a </a:t>
            </a:r>
            <a:r>
              <a:rPr lang="en-US" altLang="en-US" b="1">
                <a:latin typeface="Arial" charset="0"/>
                <a:cs typeface="Times New Roman" charset="0"/>
              </a:rPr>
              <a:t>manual of policies and procedures</a:t>
            </a:r>
            <a:r>
              <a:rPr lang="en-US" altLang="en-US">
                <a:latin typeface="Arial" charset="0"/>
                <a:cs typeface="Times New Roman" charset="0"/>
              </a:rPr>
              <a:t>, through a resolution of the board of directors.  This document explains, in detail, the managing and governing positions of the association that do not affect the rights and obligations of members, directors, and officers, and thus need not be included in the articles of incorporation or bylaws.  </a:t>
            </a:r>
            <a:endParaRPr lang="en-US" altLang="en-US" b="1">
              <a:latin typeface="Arial" charset="0"/>
              <a:cs typeface="Times New Roman" charset="0"/>
            </a:endParaRPr>
          </a:p>
          <a:p>
            <a:pPr algn="just"/>
            <a:r>
              <a:rPr lang="en-US" altLang="en-US">
                <a:latin typeface="Arial" charset="0"/>
                <a:cs typeface="Times New Roman" charset="0"/>
              </a:rPr>
              <a:t>9.</a:t>
            </a:r>
            <a:r>
              <a:rPr lang="en-US" altLang="en-US">
                <a:cs typeface="Times New Roman" charset="0"/>
              </a:rPr>
              <a:t>      </a:t>
            </a:r>
            <a:r>
              <a:rPr lang="en-US" altLang="en-US">
                <a:latin typeface="Arial" charset="0"/>
                <a:cs typeface="Times New Roman" charset="0"/>
              </a:rPr>
              <a:t>For some types of associations, especially those that will solicit </a:t>
            </a:r>
            <a:r>
              <a:rPr lang="en-US" altLang="en-US" b="1">
                <a:latin typeface="Arial" charset="0"/>
                <a:cs typeface="Times New Roman" charset="0"/>
              </a:rPr>
              <a:t>charitable contributions</a:t>
            </a:r>
            <a:r>
              <a:rPr lang="en-US" altLang="en-US">
                <a:latin typeface="Arial" charset="0"/>
                <a:cs typeface="Times New Roman" charset="0"/>
              </a:rPr>
              <a:t>, state judicial or administrative approval may be required.  </a:t>
            </a:r>
            <a:endParaRPr lang="en-US" altLang="en-US" b="1">
              <a:latin typeface="Arial" charset="0"/>
              <a:cs typeface="Times New Roman" charset="0"/>
            </a:endParaRPr>
          </a:p>
          <a:p>
            <a:pPr algn="just"/>
            <a:r>
              <a:rPr lang="en-US" altLang="en-US">
                <a:latin typeface="Arial" charset="0"/>
                <a:cs typeface="Times New Roman" charset="0"/>
              </a:rPr>
              <a:t>10.</a:t>
            </a:r>
            <a:r>
              <a:rPr lang="en-US" altLang="en-US">
                <a:cs typeface="Times New Roman" charset="0"/>
              </a:rPr>
              <a:t>      </a:t>
            </a:r>
            <a:r>
              <a:rPr lang="en-US" altLang="en-US">
                <a:latin typeface="Arial" charset="0"/>
                <a:cs typeface="Times New Roman" charset="0"/>
              </a:rPr>
              <a:t> At the time of incorporation, the association should prepare any documentation required by the Internal Revenue Service for determination of federal income </a:t>
            </a:r>
            <a:r>
              <a:rPr lang="en-US" altLang="en-US" b="1">
                <a:latin typeface="Arial" charset="0"/>
                <a:cs typeface="Times New Roman" charset="0"/>
              </a:rPr>
              <a:t>tax exempt status</a:t>
            </a:r>
            <a:r>
              <a:rPr lang="en-US" altLang="en-US">
                <a:latin typeface="Arial" charset="0"/>
                <a:cs typeface="Times New Roman" charset="0"/>
              </a:rPr>
              <a:t>.</a:t>
            </a:r>
            <a:endParaRPr lang="en-US" altLang="en-US" b="1">
              <a:latin typeface="Arial" charset="0"/>
              <a:cs typeface="Times New Roman" charset="0"/>
            </a:endParaRPr>
          </a:p>
          <a:p>
            <a:pPr algn="just"/>
            <a:r>
              <a:rPr lang="en-US" altLang="en-US">
                <a:latin typeface="Arial" charset="0"/>
                <a:cs typeface="Times New Roman" charset="0"/>
              </a:rPr>
              <a:t>11.</a:t>
            </a:r>
            <a:r>
              <a:rPr lang="en-US" altLang="en-US">
                <a:cs typeface="Times New Roman" charset="0"/>
              </a:rPr>
              <a:t>      </a:t>
            </a:r>
            <a:r>
              <a:rPr lang="en-US" altLang="en-US">
                <a:latin typeface="Arial" charset="0"/>
                <a:cs typeface="Times New Roman" charset="0"/>
              </a:rPr>
              <a:t>The association should pay any legal fees, charges for filing the Articles of Incorporation, foreign corporation fees, or any other </a:t>
            </a:r>
            <a:r>
              <a:rPr lang="en-US" altLang="en-US" b="1">
                <a:latin typeface="Arial" charset="0"/>
                <a:cs typeface="Times New Roman" charset="0"/>
              </a:rPr>
              <a:t>costs</a:t>
            </a:r>
            <a:r>
              <a:rPr lang="en-US" altLang="en-US">
                <a:latin typeface="Arial" charset="0"/>
                <a:cs typeface="Times New Roman" charset="0"/>
              </a:rPr>
              <a:t> that may be incurred during the incorporation process.  </a:t>
            </a:r>
            <a:endParaRPr lang="en-US" altLang="en-US" b="1">
              <a:latin typeface="Arial" charset="0"/>
              <a:cs typeface="Times New Roman" charset="0"/>
            </a:endParaRPr>
          </a:p>
          <a:p>
            <a:pPr algn="just"/>
            <a:r>
              <a:rPr lang="en-US" altLang="en-US">
                <a:latin typeface="Arial" charset="0"/>
                <a:cs typeface="Times New Roman" charset="0"/>
              </a:rPr>
              <a:t> 12.</a:t>
            </a:r>
            <a:r>
              <a:rPr lang="en-US" altLang="en-US">
                <a:cs typeface="Times New Roman" charset="0"/>
              </a:rPr>
              <a:t>      </a:t>
            </a:r>
            <a:r>
              <a:rPr lang="en-US" altLang="en-US">
                <a:latin typeface="Arial" charset="0"/>
                <a:cs typeface="Times New Roman" charset="0"/>
              </a:rPr>
              <a:t>After incorporation, the association should </a:t>
            </a:r>
            <a:r>
              <a:rPr lang="en-US" altLang="en-US" b="1">
                <a:latin typeface="Arial" charset="0"/>
                <a:cs typeface="Times New Roman" charset="0"/>
              </a:rPr>
              <a:t>ratify</a:t>
            </a:r>
            <a:r>
              <a:rPr lang="en-US" altLang="en-US">
                <a:latin typeface="Arial" charset="0"/>
                <a:cs typeface="Times New Roman" charset="0"/>
              </a:rPr>
              <a:t> the acts of the incorporators.   </a:t>
            </a:r>
            <a:endParaRPr lang="en-US" altLang="en-US" b="1">
              <a:latin typeface="Arial" charset="0"/>
              <a:cs typeface="Times New Roman" charset="0"/>
            </a:endParaRPr>
          </a:p>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2D7055-03C9-4847-A4EB-EBEEA85D750A}" type="slidenum">
              <a:rPr lang="en-US" altLang="en-US"/>
              <a:pPr/>
              <a:t>9</a:t>
            </a:fld>
            <a:endParaRPr lang="en-US" altLang="en-US"/>
          </a:p>
        </p:txBody>
      </p:sp>
      <p:sp>
        <p:nvSpPr>
          <p:cNvPr id="33794" name="Rectangle 2"/>
          <p:cNvSpPr>
            <a:spLocks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B9A894-EA36-483B-9D81-D97FA1E6D0A1}" type="slidenum">
              <a:rPr lang="en-US" altLang="en-US"/>
              <a:pPr/>
              <a:t>10</a:t>
            </a:fld>
            <a:endParaRPr lang="en-US" altLang="en-US"/>
          </a:p>
        </p:txBody>
      </p:sp>
      <p:sp>
        <p:nvSpPr>
          <p:cNvPr id="12290" name="Rectangle 2"/>
          <p:cNvSpPr>
            <a:spLocks noChangeArrowheads="1" noTextEdit="1"/>
          </p:cNvSpPr>
          <p:nvPr>
            <p:ph type="sldImg"/>
          </p:nvPr>
        </p:nvSpPr>
        <p:spPr>
          <a:ln/>
        </p:spPr>
      </p:sp>
      <p:sp>
        <p:nvSpPr>
          <p:cNvPr id="12291" name="Rectangle 3"/>
          <p:cNvSpPr>
            <a:spLocks noGrp="1" noChangeArrowheads="1"/>
          </p:cNvSpPr>
          <p:nvPr>
            <p:ph type="body" idx="1"/>
          </p:nvPr>
        </p:nvSpPr>
        <p:spPr/>
        <p:txBody>
          <a:bodyPr/>
          <a:lstStyle/>
          <a:p>
            <a:r>
              <a:rPr lang="en-US" altLang="en-US"/>
              <a:t>States grant individual legal status to associations in exchange for their commitment to adhere to that state’s rules and regulations governing corporations.  Articles of Incorporation are a binding legal document.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361AFB-B90B-4503-B02D-91941B1FF791}" type="slidenum">
              <a:rPr lang="en-US" altLang="en-US"/>
              <a:pPr/>
              <a:t>11</a:t>
            </a:fld>
            <a:endParaRPr lang="en-US" altLang="en-US"/>
          </a:p>
        </p:txBody>
      </p:sp>
      <p:sp>
        <p:nvSpPr>
          <p:cNvPr id="16386" name="Rectangle 2"/>
          <p:cNvSpPr>
            <a:spLocks noChangeArrowheads="1" noTextEdit="1"/>
          </p:cNvSpPr>
          <p:nvPr>
            <p:ph type="sldImg"/>
          </p:nvPr>
        </p:nvSpPr>
        <p:spPr>
          <a:ln/>
        </p:spPr>
      </p:sp>
      <p:sp>
        <p:nvSpPr>
          <p:cNvPr id="16387" name="Rectangle 3"/>
          <p:cNvSpPr>
            <a:spLocks noGrp="1" noChangeArrowheads="1"/>
          </p:cNvSpPr>
          <p:nvPr>
            <p:ph type="body" idx="1"/>
          </p:nvPr>
        </p:nvSpPr>
        <p:spPr/>
        <p:txBody>
          <a:bodyPr/>
          <a:lstStyle/>
          <a:p>
            <a:pPr algn="just"/>
            <a:r>
              <a:rPr lang="en-US" altLang="en-US" sz="1000">
                <a:latin typeface="Arial" charset="0"/>
                <a:cs typeface="Times New Roman" charset="0"/>
              </a:rPr>
              <a:t>The content requirements for Articles of Incorporation vary from state to state and you should include only what the law requires, as complying with state laws for amending the Articles of Incorporation can be a difficult and time-consuming process.  </a:t>
            </a:r>
            <a:r>
              <a:rPr lang="en-US" altLang="en-US" sz="1000">
                <a:latin typeface="Arial" charset="0"/>
                <a:cs typeface="Arial" charset="0"/>
              </a:rPr>
              <a:t>Items to include in the Articles of Incorporation: </a:t>
            </a:r>
          </a:p>
          <a:p>
            <a:pPr algn="just">
              <a:buFontTx/>
              <a:buChar char="•"/>
            </a:pPr>
            <a:r>
              <a:rPr lang="en-US" altLang="en-US" sz="1000" b="1">
                <a:latin typeface="Arial" charset="0"/>
                <a:cs typeface="Arial" charset="0"/>
              </a:rPr>
              <a:t>Full name</a:t>
            </a:r>
            <a:r>
              <a:rPr lang="en-US" altLang="en-US" sz="1000">
                <a:latin typeface="Arial" charset="0"/>
                <a:cs typeface="Arial" charset="0"/>
              </a:rPr>
              <a:t> of the association </a:t>
            </a:r>
            <a:endParaRPr lang="en-US" altLang="en-US" sz="1000"/>
          </a:p>
          <a:p>
            <a:pPr algn="just">
              <a:buFontTx/>
              <a:buChar char="•"/>
            </a:pPr>
            <a:r>
              <a:rPr lang="en-US" altLang="en-US" sz="1000">
                <a:latin typeface="Arial" charset="0"/>
                <a:cs typeface="Arial" charset="0"/>
              </a:rPr>
              <a:t>The association’s </a:t>
            </a:r>
            <a:r>
              <a:rPr lang="en-US" altLang="en-US" sz="1000" b="1">
                <a:latin typeface="Arial" charset="0"/>
                <a:cs typeface="Arial" charset="0"/>
              </a:rPr>
              <a:t>specific purpose</a:t>
            </a:r>
            <a:r>
              <a:rPr lang="en-US" altLang="en-US" sz="1000">
                <a:latin typeface="Arial" charset="0"/>
                <a:cs typeface="Arial" charset="0"/>
              </a:rPr>
              <a:t> (be brief and broad to allow for future evolution but clearly indicate the organization’s </a:t>
            </a:r>
            <a:r>
              <a:rPr lang="en-US" altLang="en-US" sz="1000" b="1">
                <a:latin typeface="Arial" charset="0"/>
                <a:cs typeface="Arial" charset="0"/>
              </a:rPr>
              <a:t>tax-exempt</a:t>
            </a:r>
            <a:r>
              <a:rPr lang="en-US" altLang="en-US" sz="1000">
                <a:latin typeface="Arial" charset="0"/>
                <a:cs typeface="Arial" charset="0"/>
              </a:rPr>
              <a:t> focus)</a:t>
            </a:r>
            <a:endParaRPr lang="en-US" altLang="en-US" sz="1000"/>
          </a:p>
          <a:p>
            <a:pPr algn="just">
              <a:buFontTx/>
              <a:buChar char="•"/>
            </a:pPr>
            <a:r>
              <a:rPr lang="en-US" altLang="en-US" sz="1000" b="1">
                <a:latin typeface="Arial" charset="0"/>
                <a:cs typeface="Arial" charset="0"/>
              </a:rPr>
              <a:t>Duration</a:t>
            </a:r>
            <a:r>
              <a:rPr lang="en-US" altLang="en-US" sz="1000">
                <a:latin typeface="Arial" charset="0"/>
                <a:cs typeface="Arial" charset="0"/>
              </a:rPr>
              <a:t> of the association’s existence (often perpetuity) </a:t>
            </a:r>
            <a:endParaRPr lang="en-US" altLang="en-US" sz="1000"/>
          </a:p>
          <a:p>
            <a:pPr algn="just">
              <a:buFontTx/>
              <a:buChar char="•"/>
            </a:pPr>
            <a:r>
              <a:rPr lang="en-US" altLang="en-US" sz="1000">
                <a:latin typeface="Arial" charset="0"/>
                <a:cs typeface="Arial" charset="0"/>
              </a:rPr>
              <a:t>Address of the association’s principal office and the </a:t>
            </a:r>
            <a:r>
              <a:rPr lang="en-US" altLang="en-US" sz="1000" b="1">
                <a:latin typeface="Arial" charset="0"/>
                <a:cs typeface="Arial" charset="0"/>
              </a:rPr>
              <a:t>geographic areas</a:t>
            </a:r>
            <a:r>
              <a:rPr lang="en-US" altLang="en-US" sz="1000">
                <a:latin typeface="Arial" charset="0"/>
                <a:cs typeface="Arial" charset="0"/>
              </a:rPr>
              <a:t> in which the association plans to operate </a:t>
            </a:r>
            <a:endParaRPr lang="en-US" altLang="en-US" sz="1000"/>
          </a:p>
          <a:p>
            <a:pPr algn="just">
              <a:buFontTx/>
              <a:buChar char="•"/>
            </a:pPr>
            <a:r>
              <a:rPr lang="en-US" altLang="en-US" sz="1000">
                <a:latin typeface="Arial" charset="0"/>
                <a:cs typeface="Arial" charset="0"/>
              </a:rPr>
              <a:t>Name and address of the </a:t>
            </a:r>
            <a:r>
              <a:rPr lang="en-US" altLang="en-US" sz="1000" b="1">
                <a:latin typeface="Arial" charset="0"/>
                <a:cs typeface="Arial" charset="0"/>
              </a:rPr>
              <a:t>legal agent</a:t>
            </a:r>
            <a:r>
              <a:rPr lang="en-US" altLang="en-US" sz="1000">
                <a:latin typeface="Arial" charset="0"/>
                <a:cs typeface="Arial" charset="0"/>
              </a:rPr>
              <a:t> of the association  </a:t>
            </a:r>
            <a:endParaRPr lang="en-US" altLang="en-US" sz="1000"/>
          </a:p>
          <a:p>
            <a:pPr algn="just">
              <a:buFontTx/>
              <a:buChar char="•"/>
            </a:pPr>
            <a:r>
              <a:rPr lang="en-US" altLang="en-US" sz="1000">
                <a:latin typeface="Arial" charset="0"/>
                <a:cs typeface="Arial" charset="0"/>
              </a:rPr>
              <a:t>Number, names, and addresses of the </a:t>
            </a:r>
            <a:r>
              <a:rPr lang="en-US" altLang="en-US" sz="1000" b="1">
                <a:latin typeface="Arial" charset="0"/>
                <a:cs typeface="Arial" charset="0"/>
              </a:rPr>
              <a:t>initial board of directors</a:t>
            </a:r>
            <a:endParaRPr lang="en-US" altLang="en-US" sz="1000" b="1"/>
          </a:p>
          <a:p>
            <a:pPr algn="just">
              <a:buFontTx/>
              <a:buChar char="•"/>
            </a:pPr>
            <a:r>
              <a:rPr lang="en-US" altLang="en-US" sz="1000">
                <a:latin typeface="Arial" charset="0"/>
                <a:cs typeface="Arial" charset="0"/>
              </a:rPr>
              <a:t>Whether or not the association is a </a:t>
            </a:r>
            <a:r>
              <a:rPr lang="en-US" altLang="en-US" sz="1000" b="1">
                <a:latin typeface="Arial" charset="0"/>
                <a:cs typeface="Arial" charset="0"/>
              </a:rPr>
              <a:t>membership</a:t>
            </a:r>
            <a:r>
              <a:rPr lang="en-US" altLang="en-US" sz="1000">
                <a:latin typeface="Arial" charset="0"/>
                <a:cs typeface="Arial" charset="0"/>
              </a:rPr>
              <a:t> organization</a:t>
            </a:r>
            <a:endParaRPr lang="en-US" altLang="en-US" sz="1000"/>
          </a:p>
          <a:p>
            <a:pPr algn="just">
              <a:buFontTx/>
              <a:buChar char="•"/>
            </a:pPr>
            <a:r>
              <a:rPr lang="en-US" altLang="en-US" sz="1000">
                <a:latin typeface="Arial" charset="0"/>
                <a:cs typeface="Arial" charset="0"/>
              </a:rPr>
              <a:t>Whether or not there will be association </a:t>
            </a:r>
            <a:r>
              <a:rPr lang="en-US" altLang="en-US" sz="1000" b="1">
                <a:latin typeface="Arial" charset="0"/>
                <a:cs typeface="Arial" charset="0"/>
              </a:rPr>
              <a:t>bylaws </a:t>
            </a:r>
            <a:endParaRPr lang="en-US" altLang="en-US" sz="1000" b="1"/>
          </a:p>
          <a:p>
            <a:pPr algn="just">
              <a:buFontTx/>
              <a:buChar char="•"/>
            </a:pPr>
            <a:r>
              <a:rPr lang="en-US" altLang="en-US" sz="1000">
                <a:latin typeface="Arial" charset="0"/>
                <a:cs typeface="Arial" charset="0"/>
              </a:rPr>
              <a:t>General provisions for conducting the </a:t>
            </a:r>
            <a:r>
              <a:rPr lang="en-US" altLang="en-US" sz="1000" b="1">
                <a:latin typeface="Arial" charset="0"/>
                <a:cs typeface="Arial" charset="0"/>
              </a:rPr>
              <a:t>internal affairs</a:t>
            </a:r>
            <a:r>
              <a:rPr lang="en-US" altLang="en-US" sz="1000">
                <a:latin typeface="Arial" charset="0"/>
                <a:cs typeface="Arial" charset="0"/>
              </a:rPr>
              <a:t> of the association </a:t>
            </a:r>
            <a:endParaRPr lang="en-US" altLang="en-US" sz="1000"/>
          </a:p>
          <a:p>
            <a:pPr algn="just">
              <a:buFontTx/>
              <a:buChar char="•"/>
            </a:pPr>
            <a:r>
              <a:rPr lang="en-US" altLang="en-US" sz="1000" b="1">
                <a:latin typeface="Arial" charset="0"/>
                <a:cs typeface="Arial" charset="0"/>
              </a:rPr>
              <a:t>Dues</a:t>
            </a:r>
            <a:r>
              <a:rPr lang="en-US" altLang="en-US" sz="1000">
                <a:latin typeface="Arial" charset="0"/>
                <a:cs typeface="Arial" charset="0"/>
              </a:rPr>
              <a:t> requirements in general terms </a:t>
            </a:r>
            <a:endParaRPr lang="en-US" altLang="en-US" sz="1000"/>
          </a:p>
          <a:p>
            <a:pPr algn="just">
              <a:buFontTx/>
              <a:buChar char="•"/>
            </a:pPr>
            <a:r>
              <a:rPr lang="en-US" altLang="en-US" sz="1000">
                <a:latin typeface="Arial" charset="0"/>
                <a:cs typeface="Arial" charset="0"/>
              </a:rPr>
              <a:t>Procedures for terminating or </a:t>
            </a:r>
            <a:r>
              <a:rPr lang="en-US" altLang="en-US" sz="1000" b="1">
                <a:latin typeface="Arial" charset="0"/>
                <a:cs typeface="Arial" charset="0"/>
              </a:rPr>
              <a:t>dissolving </a:t>
            </a:r>
            <a:r>
              <a:rPr lang="en-US" altLang="en-US" sz="1000">
                <a:latin typeface="Arial" charset="0"/>
                <a:cs typeface="Arial" charset="0"/>
              </a:rPr>
              <a:t>the association </a:t>
            </a:r>
            <a:endParaRPr lang="en-US" altLang="en-US" sz="1000"/>
          </a:p>
          <a:p>
            <a:pPr algn="just">
              <a:buFontTx/>
              <a:buChar char="•"/>
            </a:pPr>
            <a:r>
              <a:rPr lang="en-US" altLang="en-US" sz="1000">
                <a:latin typeface="Arial" charset="0"/>
                <a:cs typeface="Arial" charset="0"/>
              </a:rPr>
              <a:t>Provisions for </a:t>
            </a:r>
            <a:r>
              <a:rPr lang="en-US" altLang="en-US" sz="1000" b="1">
                <a:latin typeface="Arial" charset="0"/>
                <a:cs typeface="Arial" charset="0"/>
              </a:rPr>
              <a:t>distribution of assets</a:t>
            </a:r>
            <a:r>
              <a:rPr lang="en-US" altLang="en-US" sz="1000">
                <a:latin typeface="Arial" charset="0"/>
                <a:cs typeface="Arial" charset="0"/>
              </a:rPr>
              <a:t> when the corporation is dissolved</a:t>
            </a:r>
            <a:endParaRPr lang="en-US" altLang="en-US" sz="1000"/>
          </a:p>
          <a:p>
            <a:pPr algn="just">
              <a:buFontTx/>
              <a:buChar char="•"/>
            </a:pPr>
            <a:r>
              <a:rPr lang="en-US" altLang="en-US" sz="1000">
                <a:latin typeface="Arial" charset="0"/>
                <a:cs typeface="Arial" charset="0"/>
              </a:rPr>
              <a:t>Approval by any </a:t>
            </a:r>
            <a:r>
              <a:rPr lang="en-US" altLang="en-US" sz="1000" b="1">
                <a:latin typeface="Arial" charset="0"/>
                <a:cs typeface="Arial" charset="0"/>
              </a:rPr>
              <a:t>state officials</a:t>
            </a:r>
            <a:r>
              <a:rPr lang="en-US" altLang="en-US" sz="1000">
                <a:latin typeface="Arial" charset="0"/>
                <a:cs typeface="Arial" charset="0"/>
              </a:rPr>
              <a:t>, as required by state law  </a:t>
            </a:r>
            <a:endParaRPr lang="en-US" altLang="en-US" sz="1000"/>
          </a:p>
          <a:p>
            <a:endParaRPr lang="en-US" altLang="en-US" sz="10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ltLang="en-US"/>
          </a:p>
        </p:txBody>
      </p:sp>
      <p:sp>
        <p:nvSpPr>
          <p:cNvPr id="19" name="Footer Placeholder 18"/>
          <p:cNvSpPr>
            <a:spLocks noGrp="1"/>
          </p:cNvSpPr>
          <p:nvPr>
            <p:ph type="ftr" sz="quarter" idx="11"/>
          </p:nvPr>
        </p:nvSpPr>
        <p:spPr/>
        <p:txBody>
          <a:bodyPr/>
          <a:lstStyle/>
          <a:p>
            <a:endParaRPr lang="en-US" altLang="en-US"/>
          </a:p>
        </p:txBody>
      </p:sp>
      <p:sp>
        <p:nvSpPr>
          <p:cNvPr id="27" name="Slide Number Placeholder 26"/>
          <p:cNvSpPr>
            <a:spLocks noGrp="1"/>
          </p:cNvSpPr>
          <p:nvPr>
            <p:ph type="sldNum" sz="quarter" idx="12"/>
          </p:nvPr>
        </p:nvSpPr>
        <p:spPr/>
        <p:txBody>
          <a:bodyPr/>
          <a:lstStyle/>
          <a:p>
            <a:fld id="{1B9B37FF-1D53-4371-A834-CC438A01542E}" type="slidenum">
              <a:rPr lang="en-US" altLang="en-US" smtClean="0"/>
              <a:pPr/>
              <a:t>‹#›</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BB748382-FB33-4139-852C-5CC2E320D743}"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8224DC61-563B-4FB4-9A54-320B3974C659}"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A2AC9EF0-080C-4AD1-8432-73311613D90A}" type="slidenum">
              <a:rPr lang="en-US" altLang="en-US" smtClean="0"/>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8DDEC7E1-D8E9-4588-A6BB-1066A5CA1CE4}" type="slidenum">
              <a:rPr lang="en-US" altLang="en-US" smtClean="0"/>
              <a:pPr/>
              <a:t>‹#›</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F8F4C521-ED64-482A-91DF-76CDBE0B23B1}" type="slidenum">
              <a:rPr lang="en-US" altLang="en-US" smtClean="0"/>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4AE04D6A-FF50-4239-91CE-1B9DE8117A93}" type="slidenum">
              <a:rPr lang="en-US" altLang="en-US" smtClean="0"/>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4EF5ED24-89CD-41DE-929F-9F65AD632356}" type="slidenum">
              <a:rPr lang="en-US" altLang="en-US" smtClean="0"/>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3C8B2DEA-D0B2-43FF-8D86-352F379C4481}"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2D2EFB91-01D8-4301-8B97-5D1412C8C2D5}" type="slidenum">
              <a:rPr lang="en-US" altLang="en-US" smtClean="0"/>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a:xfrm>
            <a:off x="8077200" y="6356350"/>
            <a:ext cx="609600" cy="365125"/>
          </a:xfrm>
        </p:spPr>
        <p:txBody>
          <a:bodyPr/>
          <a:lstStyle/>
          <a:p>
            <a:fld id="{4EFCA0DF-D392-4798-B3CD-6D299B59A4A6}" type="slidenum">
              <a:rPr lang="en-US" altLang="en-US" smtClean="0"/>
              <a:pPr/>
              <a:t>‹#›</a:t>
            </a:fld>
            <a:endParaRPr lang="en-US" alt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lt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lt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45D63AF-7D53-4610-8B80-10A397F0F1A1}" type="slidenum">
              <a:rPr lang="en-US" altLang="en-US" smtClean="0"/>
              <a:pPr/>
              <a:t>‹#›</a:t>
            </a:fld>
            <a:endParaRPr lang="en-US" alt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boardsource.or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143000"/>
            <a:ext cx="7772400" cy="2514600"/>
          </a:xfrm>
        </p:spPr>
        <p:txBody>
          <a:bodyPr>
            <a:normAutofit fontScale="90000"/>
          </a:bodyPr>
          <a:lstStyle/>
          <a:p>
            <a:r>
              <a:rPr lang="en-US" altLang="en-US" dirty="0" smtClean="0"/>
              <a:t>Board Training Kits: </a:t>
            </a:r>
            <a:r>
              <a:rPr lang="en-US" altLang="en-US" dirty="0"/>
              <a:t/>
            </a:r>
            <a:br>
              <a:rPr lang="en-US" altLang="en-US" dirty="0"/>
            </a:br>
            <a:r>
              <a:rPr lang="en-US" altLang="en-US" smtClean="0"/>
              <a:t>#3 Articles </a:t>
            </a:r>
            <a:r>
              <a:rPr lang="en-US" altLang="en-US" dirty="0"/>
              <a:t>of </a:t>
            </a:r>
            <a:r>
              <a:rPr lang="en-US" altLang="en-US"/>
              <a:t>Incorporation </a:t>
            </a:r>
            <a:r>
              <a:rPr lang="en-US" altLang="en-US" smtClean="0"/>
              <a:t>and Association </a:t>
            </a:r>
            <a:r>
              <a:rPr lang="en-US" altLang="en-US" dirty="0"/>
              <a:t>Bylaws</a:t>
            </a:r>
          </a:p>
        </p:txBody>
      </p:sp>
      <p:sp>
        <p:nvSpPr>
          <p:cNvPr id="2051" name="Rectangle 3"/>
          <p:cNvSpPr>
            <a:spLocks noGrp="1" noChangeArrowheads="1"/>
          </p:cNvSpPr>
          <p:nvPr>
            <p:ph type="subTitle" idx="1"/>
          </p:nvPr>
        </p:nvSpPr>
        <p:spPr>
          <a:xfrm>
            <a:off x="1371600" y="4419600"/>
            <a:ext cx="6400800" cy="1219200"/>
          </a:xfrm>
        </p:spPr>
        <p:txBody>
          <a:bodyPr/>
          <a:lstStyle/>
          <a:p>
            <a:r>
              <a:rPr lang="en-US" altLang="en-US" sz="2800"/>
              <a:t>Presented by the </a:t>
            </a:r>
          </a:p>
          <a:p>
            <a:r>
              <a:rPr lang="en-US" altLang="en-US" sz="2800"/>
              <a:t>Southern Early Childhood Association</a:t>
            </a:r>
            <a:r>
              <a:rPr lang="en-US" altLang="en-US"/>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457200"/>
            <a:ext cx="7772400" cy="914400"/>
          </a:xfrm>
        </p:spPr>
        <p:txBody>
          <a:bodyPr/>
          <a:lstStyle/>
          <a:p>
            <a:r>
              <a:rPr lang="en-US" altLang="en-US" sz="4000"/>
              <a:t>Articles of Incorporation are…</a:t>
            </a:r>
          </a:p>
        </p:txBody>
      </p:sp>
      <p:sp>
        <p:nvSpPr>
          <p:cNvPr id="11267" name="Rectangle 3"/>
          <p:cNvSpPr>
            <a:spLocks noGrp="1" noChangeArrowheads="1"/>
          </p:cNvSpPr>
          <p:nvPr>
            <p:ph idx="1"/>
          </p:nvPr>
        </p:nvSpPr>
        <p:spPr>
          <a:xfrm>
            <a:off x="685800" y="2362200"/>
            <a:ext cx="7772400" cy="3733800"/>
          </a:xfrm>
        </p:spPr>
        <p:txBody>
          <a:bodyPr/>
          <a:lstStyle/>
          <a:p>
            <a:pPr>
              <a:buFontTx/>
              <a:buNone/>
            </a:pPr>
            <a:r>
              <a:rPr lang="en-US" altLang="en-US"/>
              <a:t>…an association’s agreement with the state granting its incorporated status, establishing the basis for that association’s separate legal existence.  </a:t>
            </a:r>
          </a:p>
          <a:p>
            <a:pPr>
              <a:buFontTx/>
              <a:buNone/>
            </a:pPr>
            <a:endParaRPr lang="en-US" altLang="en-US"/>
          </a:p>
          <a:p>
            <a:pPr>
              <a:buFontTx/>
              <a:buNone/>
            </a:pPr>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228600"/>
            <a:ext cx="7772400" cy="914400"/>
          </a:xfrm>
        </p:spPr>
        <p:txBody>
          <a:bodyPr/>
          <a:lstStyle/>
          <a:p>
            <a:r>
              <a:rPr lang="en-US" altLang="en-US" sz="2800" b="1" u="sng"/>
              <a:t>Items to include in the Articles of Incorporation</a:t>
            </a:r>
            <a:r>
              <a:rPr lang="en-US" altLang="en-US"/>
              <a:t> </a:t>
            </a:r>
          </a:p>
        </p:txBody>
      </p:sp>
      <p:sp>
        <p:nvSpPr>
          <p:cNvPr id="15363" name="Rectangle 3"/>
          <p:cNvSpPr>
            <a:spLocks noGrp="1" noChangeArrowheads="1"/>
          </p:cNvSpPr>
          <p:nvPr>
            <p:ph sz="half" idx="1"/>
          </p:nvPr>
        </p:nvSpPr>
        <p:spPr>
          <a:xfrm>
            <a:off x="685800" y="1828800"/>
            <a:ext cx="3810000" cy="4267200"/>
          </a:xfrm>
        </p:spPr>
        <p:txBody>
          <a:bodyPr/>
          <a:lstStyle/>
          <a:p>
            <a:pPr>
              <a:lnSpc>
                <a:spcPct val="90000"/>
              </a:lnSpc>
            </a:pPr>
            <a:r>
              <a:rPr lang="en-US" altLang="en-US"/>
              <a:t>Full name </a:t>
            </a:r>
          </a:p>
          <a:p>
            <a:pPr>
              <a:lnSpc>
                <a:spcPct val="90000"/>
              </a:lnSpc>
            </a:pPr>
            <a:r>
              <a:rPr lang="en-US" altLang="en-US"/>
              <a:t>Specific, tax-exempt purpose</a:t>
            </a:r>
          </a:p>
          <a:p>
            <a:pPr>
              <a:lnSpc>
                <a:spcPct val="90000"/>
              </a:lnSpc>
            </a:pPr>
            <a:r>
              <a:rPr lang="en-US" altLang="en-US"/>
              <a:t>Duration of existence </a:t>
            </a:r>
          </a:p>
          <a:p>
            <a:pPr>
              <a:lnSpc>
                <a:spcPct val="90000"/>
              </a:lnSpc>
            </a:pPr>
            <a:r>
              <a:rPr lang="en-US" altLang="en-US"/>
              <a:t>Addresses of operation</a:t>
            </a:r>
          </a:p>
          <a:p>
            <a:pPr>
              <a:lnSpc>
                <a:spcPct val="90000"/>
              </a:lnSpc>
            </a:pPr>
            <a:r>
              <a:rPr lang="en-US" altLang="en-US"/>
              <a:t>Legal agent</a:t>
            </a:r>
          </a:p>
          <a:p>
            <a:pPr>
              <a:lnSpc>
                <a:spcPct val="90000"/>
              </a:lnSpc>
            </a:pPr>
            <a:r>
              <a:rPr lang="en-US" altLang="en-US"/>
              <a:t>Initial board of directors</a:t>
            </a:r>
          </a:p>
          <a:p>
            <a:pPr>
              <a:lnSpc>
                <a:spcPct val="90000"/>
              </a:lnSpc>
            </a:pPr>
            <a:r>
              <a:rPr lang="en-US" altLang="en-US"/>
              <a:t>Membership status </a:t>
            </a:r>
          </a:p>
          <a:p>
            <a:pPr>
              <a:lnSpc>
                <a:spcPct val="90000"/>
              </a:lnSpc>
            </a:pPr>
            <a:endParaRPr lang="en-US" altLang="en-US"/>
          </a:p>
        </p:txBody>
      </p:sp>
      <p:sp>
        <p:nvSpPr>
          <p:cNvPr id="15364" name="Rectangle 4"/>
          <p:cNvSpPr>
            <a:spLocks noGrp="1" noChangeArrowheads="1"/>
          </p:cNvSpPr>
          <p:nvPr>
            <p:ph sz="half" idx="2"/>
          </p:nvPr>
        </p:nvSpPr>
        <p:spPr>
          <a:xfrm>
            <a:off x="4648200" y="1828800"/>
            <a:ext cx="3810000" cy="4267200"/>
          </a:xfrm>
        </p:spPr>
        <p:txBody>
          <a:bodyPr/>
          <a:lstStyle/>
          <a:p>
            <a:r>
              <a:rPr lang="en-US" altLang="en-US"/>
              <a:t>Bylaws status </a:t>
            </a:r>
          </a:p>
          <a:p>
            <a:r>
              <a:rPr lang="en-US" altLang="en-US"/>
              <a:t>Provisions for internal affairs </a:t>
            </a:r>
          </a:p>
          <a:p>
            <a:r>
              <a:rPr lang="en-US" altLang="en-US"/>
              <a:t>Dues requirements</a:t>
            </a:r>
          </a:p>
          <a:p>
            <a:r>
              <a:rPr lang="en-US" altLang="en-US"/>
              <a:t>Dissolution procedures </a:t>
            </a:r>
          </a:p>
          <a:p>
            <a:r>
              <a:rPr lang="en-US" altLang="en-US"/>
              <a:t>Distribution of assets </a:t>
            </a:r>
          </a:p>
          <a:p>
            <a:r>
              <a:rPr lang="en-US" altLang="en-US"/>
              <a:t>State approval  </a:t>
            </a:r>
          </a:p>
          <a:p>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r>
              <a:rPr lang="en-US" altLang="en-US" sz="3600"/>
              <a:t>Other Important Aspects of the </a:t>
            </a:r>
            <a:br>
              <a:rPr lang="en-US" altLang="en-US" sz="3600"/>
            </a:br>
            <a:r>
              <a:rPr lang="en-US" altLang="en-US" sz="3600"/>
              <a:t>Articles of Incorporation:</a:t>
            </a:r>
            <a:r>
              <a:rPr lang="en-US" altLang="en-US"/>
              <a:t> </a:t>
            </a:r>
          </a:p>
        </p:txBody>
      </p:sp>
      <p:sp>
        <p:nvSpPr>
          <p:cNvPr id="17411" name="Rectangle 3"/>
          <p:cNvSpPr>
            <a:spLocks noGrp="1" noChangeArrowheads="1"/>
          </p:cNvSpPr>
          <p:nvPr>
            <p:ph idx="1"/>
          </p:nvPr>
        </p:nvSpPr>
        <p:spPr>
          <a:xfrm>
            <a:off x="685800" y="2514600"/>
            <a:ext cx="7772400" cy="3581400"/>
          </a:xfrm>
        </p:spPr>
        <p:txBody>
          <a:bodyPr/>
          <a:lstStyle/>
          <a:p>
            <a:r>
              <a:rPr lang="en-US" altLang="en-US"/>
              <a:t>Submission process</a:t>
            </a:r>
          </a:p>
          <a:p>
            <a:r>
              <a:rPr lang="en-US" altLang="en-US"/>
              <a:t>Amending the Articles of Incorporation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additive="base">
                                        <p:cTn id="13" dur="500" fill="hold"/>
                                        <p:tgtEl>
                                          <p:spTgt spid="1741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41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en-US"/>
              <a:t>* DISCUSSION * </a:t>
            </a:r>
          </a:p>
        </p:txBody>
      </p:sp>
      <p:sp>
        <p:nvSpPr>
          <p:cNvPr id="37891" name="Rectangle 3"/>
          <p:cNvSpPr>
            <a:spLocks noGrp="1" noChangeArrowheads="1"/>
          </p:cNvSpPr>
          <p:nvPr>
            <p:ph idx="1"/>
          </p:nvPr>
        </p:nvSpPr>
        <p:spPr/>
        <p:txBody>
          <a:bodyPr/>
          <a:lstStyle/>
          <a:p>
            <a:pPr>
              <a:buFontTx/>
              <a:buNone/>
            </a:pPr>
            <a:r>
              <a:rPr lang="en-US" altLang="en-US"/>
              <a:t>If your association has already filed its Articles, is all of the necessary information included?  If anything is missing, how might you amend the Articles? </a:t>
            </a:r>
          </a:p>
          <a:p>
            <a:pPr>
              <a:buFontTx/>
              <a:buNone/>
            </a:pPr>
            <a:r>
              <a:rPr lang="en-US" altLang="en-US"/>
              <a:t>If your association has yet to devise its Articles of Incorporation, write a sample document based on the guidelines presented in this discussion.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a:t>Bylaws </a:t>
            </a:r>
          </a:p>
        </p:txBody>
      </p:sp>
      <p:sp>
        <p:nvSpPr>
          <p:cNvPr id="19459" name="Rectangle 3"/>
          <p:cNvSpPr>
            <a:spLocks noGrp="1" noChangeArrowheads="1"/>
          </p:cNvSpPr>
          <p:nvPr>
            <p:ph idx="1"/>
          </p:nvPr>
        </p:nvSpPr>
        <p:spPr>
          <a:xfrm>
            <a:off x="685800" y="2133600"/>
            <a:ext cx="7772400" cy="3962400"/>
          </a:xfrm>
        </p:spPr>
        <p:txBody>
          <a:bodyPr/>
          <a:lstStyle/>
          <a:p>
            <a:pPr>
              <a:buFontTx/>
              <a:buNone/>
            </a:pPr>
            <a:r>
              <a:rPr lang="en-US" altLang="en-US" u="sng"/>
              <a:t>Bylaws</a:t>
            </a:r>
            <a:r>
              <a:rPr lang="en-US" altLang="en-US"/>
              <a:t> are rules adopted and maintained by an association to define and direct its internal structure and management. </a:t>
            </a:r>
            <a:endParaRPr lang="en-US" altLang="en-US" u="sng"/>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u="sng"/>
              <a:t>Legal Characteristics of Bylaws</a:t>
            </a:r>
            <a:r>
              <a:rPr lang="en-US" altLang="en-US"/>
              <a:t> </a:t>
            </a:r>
          </a:p>
        </p:txBody>
      </p:sp>
      <p:sp>
        <p:nvSpPr>
          <p:cNvPr id="20483" name="Rectangle 3"/>
          <p:cNvSpPr>
            <a:spLocks noGrp="1" noChangeArrowheads="1"/>
          </p:cNvSpPr>
          <p:nvPr>
            <p:ph idx="1"/>
          </p:nvPr>
        </p:nvSpPr>
        <p:spPr/>
        <p:txBody>
          <a:bodyPr/>
          <a:lstStyle/>
          <a:p>
            <a:r>
              <a:rPr lang="en-US" altLang="en-US"/>
              <a:t>Serve as subordinate (yet complementary) guidelines to the Articles of Incorporation</a:t>
            </a:r>
          </a:p>
          <a:p>
            <a:r>
              <a:rPr lang="en-US" altLang="en-US"/>
              <a:t>Describe relationships, rights and obligations of all participants </a:t>
            </a:r>
          </a:p>
          <a:p>
            <a:r>
              <a:rPr lang="en-US" altLang="en-US"/>
              <a:t>Honored and enforced in a court of law </a:t>
            </a:r>
          </a:p>
          <a:p>
            <a:r>
              <a:rPr lang="en-US" altLang="en-US"/>
              <a:t>Assist in attaining tax-exempt status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81000" y="609600"/>
            <a:ext cx="8077200" cy="1143000"/>
          </a:xfrm>
        </p:spPr>
        <p:txBody>
          <a:bodyPr>
            <a:normAutofit fontScale="90000"/>
          </a:bodyPr>
          <a:lstStyle/>
          <a:p>
            <a:r>
              <a:rPr lang="en-US" altLang="en-US" u="sng"/>
              <a:t>Formation and Revision of Bylaws</a:t>
            </a:r>
          </a:p>
        </p:txBody>
      </p:sp>
      <p:sp>
        <p:nvSpPr>
          <p:cNvPr id="22531" name="Rectangle 3"/>
          <p:cNvSpPr>
            <a:spLocks noGrp="1" noChangeArrowheads="1"/>
          </p:cNvSpPr>
          <p:nvPr>
            <p:ph idx="1"/>
          </p:nvPr>
        </p:nvSpPr>
        <p:spPr>
          <a:xfrm>
            <a:off x="685800" y="2133600"/>
            <a:ext cx="7772400" cy="3962400"/>
          </a:xfrm>
        </p:spPr>
        <p:txBody>
          <a:bodyPr/>
          <a:lstStyle/>
          <a:p>
            <a:r>
              <a:rPr lang="en-US" altLang="en-US"/>
              <a:t>Authority </a:t>
            </a:r>
          </a:p>
          <a:p>
            <a:r>
              <a:rPr lang="en-US" altLang="en-US"/>
              <a:t>Periodic review </a:t>
            </a:r>
          </a:p>
          <a:p>
            <a:r>
              <a:rPr lang="en-US" altLang="en-US"/>
              <a:t>General guidance </a:t>
            </a:r>
          </a:p>
          <a:p>
            <a:r>
              <a:rPr lang="en-US" altLang="en-US"/>
              <a:t>Available to all members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a:t>* DISCUSSION * </a:t>
            </a:r>
          </a:p>
        </p:txBody>
      </p:sp>
      <p:sp>
        <p:nvSpPr>
          <p:cNvPr id="38915" name="Rectangle 3"/>
          <p:cNvSpPr>
            <a:spLocks noGrp="1" noChangeArrowheads="1"/>
          </p:cNvSpPr>
          <p:nvPr>
            <p:ph idx="1"/>
          </p:nvPr>
        </p:nvSpPr>
        <p:spPr/>
        <p:txBody>
          <a:bodyPr/>
          <a:lstStyle/>
          <a:p>
            <a:pPr>
              <a:buFontTx/>
              <a:buNone/>
            </a:pPr>
            <a:r>
              <a:rPr lang="en-US" altLang="en-US"/>
              <a:t>Who in your organization is in charge of writing, maintaining and revising your association bylaws?  </a:t>
            </a:r>
          </a:p>
          <a:p>
            <a:pPr>
              <a:buFontTx/>
              <a:buNone/>
            </a:pPr>
            <a:endParaRPr lang="en-US" altLang="en-US"/>
          </a:p>
          <a:p>
            <a:pPr>
              <a:buFontTx/>
              <a:buNone/>
            </a:pPr>
            <a:r>
              <a:rPr lang="en-US" altLang="en-US"/>
              <a:t>What is the process by which your association bylaws are revised?  (Be very specific in outlining this process.)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u="sng"/>
              <a:t>Content of Association Bylaws </a:t>
            </a:r>
          </a:p>
        </p:txBody>
      </p:sp>
      <p:sp>
        <p:nvSpPr>
          <p:cNvPr id="25603" name="Rectangle 3"/>
          <p:cNvSpPr>
            <a:spLocks noGrp="1" noChangeArrowheads="1"/>
          </p:cNvSpPr>
          <p:nvPr>
            <p:ph sz="half" idx="1"/>
          </p:nvPr>
        </p:nvSpPr>
        <p:spPr/>
        <p:txBody>
          <a:bodyPr/>
          <a:lstStyle/>
          <a:p>
            <a:r>
              <a:rPr lang="en-US" altLang="en-US" sz="2400"/>
              <a:t>Detailed purposes </a:t>
            </a:r>
          </a:p>
          <a:p>
            <a:r>
              <a:rPr lang="en-US" altLang="en-US" sz="2400"/>
              <a:t>Membership qualifications</a:t>
            </a:r>
          </a:p>
          <a:p>
            <a:r>
              <a:rPr lang="en-US" altLang="en-US" sz="2400"/>
              <a:t>Officers’ qualifications </a:t>
            </a:r>
          </a:p>
          <a:p>
            <a:r>
              <a:rPr lang="en-US" altLang="en-US" sz="2400"/>
              <a:t>Filling of vacancies </a:t>
            </a:r>
          </a:p>
          <a:p>
            <a:r>
              <a:rPr lang="en-US" altLang="en-US" sz="2400"/>
              <a:t>Voting procedures </a:t>
            </a:r>
          </a:p>
          <a:p>
            <a:r>
              <a:rPr lang="en-US" altLang="en-US" sz="2400"/>
              <a:t>Meeting procedures</a:t>
            </a:r>
          </a:p>
          <a:p>
            <a:r>
              <a:rPr lang="en-US" altLang="en-US" sz="2400"/>
              <a:t>Property procedures </a:t>
            </a:r>
          </a:p>
          <a:p>
            <a:r>
              <a:rPr lang="en-US" altLang="en-US" sz="2400"/>
              <a:t>Indemnification </a:t>
            </a:r>
          </a:p>
          <a:p>
            <a:r>
              <a:rPr lang="en-US" altLang="en-US" sz="2400"/>
              <a:t>Committee structure </a:t>
            </a:r>
          </a:p>
        </p:txBody>
      </p:sp>
      <p:sp>
        <p:nvSpPr>
          <p:cNvPr id="25604" name="Rectangle 4"/>
          <p:cNvSpPr>
            <a:spLocks noGrp="1" noChangeArrowheads="1"/>
          </p:cNvSpPr>
          <p:nvPr>
            <p:ph sz="half" idx="2"/>
          </p:nvPr>
        </p:nvSpPr>
        <p:spPr/>
        <p:txBody>
          <a:bodyPr/>
          <a:lstStyle/>
          <a:p>
            <a:r>
              <a:rPr lang="en-US" altLang="en-US" sz="2400"/>
              <a:t>Delegation of authority </a:t>
            </a:r>
          </a:p>
          <a:p>
            <a:r>
              <a:rPr lang="en-US" altLang="en-US" sz="2400"/>
              <a:t>Organizational relationships </a:t>
            </a:r>
          </a:p>
          <a:p>
            <a:r>
              <a:rPr lang="en-US" altLang="en-US" sz="2400"/>
              <a:t>Association logo</a:t>
            </a:r>
          </a:p>
          <a:p>
            <a:r>
              <a:rPr lang="en-US" altLang="en-US" sz="2400"/>
              <a:t>Financial procedures </a:t>
            </a:r>
          </a:p>
          <a:p>
            <a:r>
              <a:rPr lang="en-US" altLang="en-US" sz="2400"/>
              <a:t>Office locations</a:t>
            </a:r>
          </a:p>
          <a:p>
            <a:r>
              <a:rPr lang="en-US" altLang="en-US" sz="2400"/>
              <a:t>Amendment procedures</a:t>
            </a:r>
          </a:p>
          <a:p>
            <a:r>
              <a:rPr lang="en-US" altLang="en-US" sz="2400"/>
              <a:t>Dissolution procedures </a:t>
            </a:r>
          </a:p>
          <a:p>
            <a:r>
              <a:rPr lang="en-US" altLang="en-US" sz="2400"/>
              <a:t>Legal compliance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tLang="en-US"/>
              <a:t>* DISCUSSION * </a:t>
            </a:r>
          </a:p>
        </p:txBody>
      </p:sp>
      <p:sp>
        <p:nvSpPr>
          <p:cNvPr id="40963" name="Rectangle 3"/>
          <p:cNvSpPr>
            <a:spLocks noGrp="1" noChangeArrowheads="1"/>
          </p:cNvSpPr>
          <p:nvPr>
            <p:ph idx="1"/>
          </p:nvPr>
        </p:nvSpPr>
        <p:spPr/>
        <p:txBody>
          <a:bodyPr/>
          <a:lstStyle/>
          <a:p>
            <a:pPr>
              <a:buFontTx/>
              <a:buNone/>
            </a:pPr>
            <a:r>
              <a:rPr lang="en-US" altLang="en-US"/>
              <a:t>Examine your association’s bylaws carefully and determine whether or not they contain all of the necessary information.  </a:t>
            </a:r>
          </a:p>
          <a:p>
            <a:pPr>
              <a:buFontTx/>
              <a:buNone/>
            </a:pPr>
            <a:r>
              <a:rPr lang="en-US" altLang="en-US"/>
              <a:t>If your association does not maintain its own set of bylaws, write a sample document based on the guidelines presented in this discussion.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026"/>
          <p:cNvSpPr>
            <a:spLocks noGrp="1" noChangeArrowheads="1"/>
          </p:cNvSpPr>
          <p:nvPr>
            <p:ph type="title"/>
          </p:nvPr>
        </p:nvSpPr>
        <p:spPr/>
        <p:txBody>
          <a:bodyPr/>
          <a:lstStyle/>
          <a:p>
            <a:r>
              <a:rPr lang="en-US" altLang="en-US"/>
              <a:t>Topics to be Presented….</a:t>
            </a:r>
          </a:p>
        </p:txBody>
      </p:sp>
      <p:sp>
        <p:nvSpPr>
          <p:cNvPr id="45059" name="Rectangle 1027"/>
          <p:cNvSpPr>
            <a:spLocks noGrp="1" noChangeArrowheads="1"/>
          </p:cNvSpPr>
          <p:nvPr>
            <p:ph idx="1"/>
          </p:nvPr>
        </p:nvSpPr>
        <p:spPr/>
        <p:txBody>
          <a:bodyPr/>
          <a:lstStyle/>
          <a:p>
            <a:r>
              <a:rPr lang="en-US" altLang="en-US"/>
              <a:t>Advantages and disadvantages of incorporation </a:t>
            </a:r>
          </a:p>
          <a:p>
            <a:r>
              <a:rPr lang="en-US" altLang="en-US"/>
              <a:t>Incorporation procedures </a:t>
            </a:r>
          </a:p>
          <a:p>
            <a:r>
              <a:rPr lang="en-US" altLang="en-US"/>
              <a:t>Articles of Incorporation </a:t>
            </a:r>
          </a:p>
          <a:p>
            <a:r>
              <a:rPr lang="en-US" altLang="en-US"/>
              <a:t>Association bylaws </a:t>
            </a:r>
          </a:p>
          <a:p>
            <a:r>
              <a:rPr lang="en-US" altLang="en-US"/>
              <a:t>Dissolution statement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r>
              <a:rPr lang="en-US" altLang="en-US"/>
              <a:t>What is a Dissolution Statement? </a:t>
            </a:r>
          </a:p>
        </p:txBody>
      </p:sp>
      <p:sp>
        <p:nvSpPr>
          <p:cNvPr id="27651" name="Rectangle 3"/>
          <p:cNvSpPr>
            <a:spLocks noGrp="1" noChangeArrowheads="1"/>
          </p:cNvSpPr>
          <p:nvPr>
            <p:ph idx="1"/>
          </p:nvPr>
        </p:nvSpPr>
        <p:spPr/>
        <p:txBody>
          <a:bodyPr/>
          <a:lstStyle/>
          <a:p>
            <a:pPr>
              <a:lnSpc>
                <a:spcPct val="90000"/>
              </a:lnSpc>
              <a:buFontTx/>
              <a:buNone/>
            </a:pPr>
            <a:r>
              <a:rPr lang="en-US" altLang="en-US"/>
              <a:t>A statement of dissolution is intended to define the fate of your organization’s assets if the organization ceases to exist.  </a:t>
            </a:r>
          </a:p>
          <a:p>
            <a:pPr>
              <a:lnSpc>
                <a:spcPct val="90000"/>
              </a:lnSpc>
              <a:buFontTx/>
              <a:buNone/>
            </a:pPr>
            <a:endParaRPr lang="en-US" altLang="en-US"/>
          </a:p>
          <a:p>
            <a:pPr>
              <a:lnSpc>
                <a:spcPct val="90000"/>
              </a:lnSpc>
              <a:buFontTx/>
              <a:buNone/>
            </a:pPr>
            <a:r>
              <a:rPr lang="en-US" altLang="en-US"/>
              <a:t>The statement must make it clear that none of the remaining assets will benefit a private person, but instead will be distributed to another tax-exempt nonprofit.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en-US"/>
              <a:t>* DISCUSSION * </a:t>
            </a:r>
          </a:p>
        </p:txBody>
      </p:sp>
      <p:sp>
        <p:nvSpPr>
          <p:cNvPr id="41987" name="Rectangle 3"/>
          <p:cNvSpPr>
            <a:spLocks noGrp="1" noChangeArrowheads="1"/>
          </p:cNvSpPr>
          <p:nvPr>
            <p:ph idx="1"/>
          </p:nvPr>
        </p:nvSpPr>
        <p:spPr/>
        <p:txBody>
          <a:bodyPr/>
          <a:lstStyle/>
          <a:p>
            <a:pPr>
              <a:lnSpc>
                <a:spcPct val="90000"/>
              </a:lnSpc>
              <a:buFontTx/>
              <a:buNone/>
            </a:pPr>
            <a:r>
              <a:rPr lang="en-US" altLang="en-US"/>
              <a:t>If your organization has non-profit tax-exempt status, how are its assets to be distributed if the organization ceases to exist?</a:t>
            </a:r>
          </a:p>
          <a:p>
            <a:pPr>
              <a:lnSpc>
                <a:spcPct val="90000"/>
              </a:lnSpc>
              <a:buFontTx/>
              <a:buNone/>
            </a:pPr>
            <a:endParaRPr lang="en-US" altLang="en-US"/>
          </a:p>
          <a:p>
            <a:pPr>
              <a:lnSpc>
                <a:spcPct val="90000"/>
              </a:lnSpc>
              <a:buFontTx/>
              <a:buNone/>
            </a:pPr>
            <a:r>
              <a:rPr lang="en-US" altLang="en-US"/>
              <a:t>If you do not already have a Statement of Dissolution for your organization, write a sample document based on the guidelines discussed in this presentation.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04800" y="609600"/>
            <a:ext cx="8153400" cy="1143000"/>
          </a:xfrm>
        </p:spPr>
        <p:txBody>
          <a:bodyPr/>
          <a:lstStyle/>
          <a:p>
            <a:r>
              <a:rPr lang="en-US" altLang="en-US" sz="3600"/>
              <a:t>Resources consulted for this presentation:</a:t>
            </a:r>
            <a:r>
              <a:rPr lang="en-US" altLang="en-US"/>
              <a:t> </a:t>
            </a:r>
          </a:p>
        </p:txBody>
      </p:sp>
      <p:sp>
        <p:nvSpPr>
          <p:cNvPr id="29699" name="Rectangle 3"/>
          <p:cNvSpPr>
            <a:spLocks noGrp="1" noChangeArrowheads="1"/>
          </p:cNvSpPr>
          <p:nvPr>
            <p:ph idx="1"/>
          </p:nvPr>
        </p:nvSpPr>
        <p:spPr>
          <a:xfrm>
            <a:off x="685800" y="2362200"/>
            <a:ext cx="7772400" cy="3733800"/>
          </a:xfrm>
        </p:spPr>
        <p:txBody>
          <a:bodyPr/>
          <a:lstStyle/>
          <a:p>
            <a:r>
              <a:rPr lang="en-US" altLang="en-US"/>
              <a:t>Jerald Jacobs. </a:t>
            </a:r>
            <a:r>
              <a:rPr lang="en-US" altLang="en-US" u="sng"/>
              <a:t>Association Law Handbook</a:t>
            </a:r>
            <a:r>
              <a:rPr lang="en-US" altLang="en-US"/>
              <a:t>. 3</a:t>
            </a:r>
            <a:r>
              <a:rPr lang="en-US" altLang="en-US" baseline="30000"/>
              <a:t>rd</a:t>
            </a:r>
            <a:r>
              <a:rPr lang="en-US" altLang="en-US"/>
              <a:t> Edition. Washington, DC: American Society of Association Executives, 1996. </a:t>
            </a:r>
          </a:p>
          <a:p>
            <a:r>
              <a:rPr lang="en-US" altLang="en-US">
                <a:hlinkClick r:id="rId3"/>
              </a:rPr>
              <a:t>www.BoardSource.org</a:t>
            </a:r>
            <a:r>
              <a:rPr lang="en-US" altLang="en-US"/>
              <a:t> , 2005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a:xfrm>
            <a:off x="685800" y="2286000"/>
            <a:ext cx="7772400" cy="1143000"/>
          </a:xfrm>
        </p:spPr>
        <p:txBody>
          <a:bodyPr>
            <a:normAutofit fontScale="90000"/>
          </a:bodyPr>
          <a:lstStyle/>
          <a:p>
            <a:r>
              <a:rPr lang="en-US" altLang="en-US"/>
              <a:t>Any final thoughts or questions? </a:t>
            </a:r>
          </a:p>
        </p:txBody>
      </p:sp>
      <p:sp>
        <p:nvSpPr>
          <p:cNvPr id="36867" name="Rectangle 3"/>
          <p:cNvSpPr>
            <a:spLocks noGrp="1" noChangeArrowheads="1"/>
          </p:cNvSpPr>
          <p:nvPr>
            <p:ph type="subTitle" idx="1"/>
          </p:nvPr>
        </p:nvSpPr>
        <p:spPr/>
        <p:txBody>
          <a:bodyPr/>
          <a:lstStyle/>
          <a:p>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sz="4000"/>
              <a:t>An “incorporation” is…</a:t>
            </a:r>
          </a:p>
        </p:txBody>
      </p:sp>
      <p:sp>
        <p:nvSpPr>
          <p:cNvPr id="3075" name="Rectangle 3"/>
          <p:cNvSpPr>
            <a:spLocks noGrp="1" noChangeArrowheads="1"/>
          </p:cNvSpPr>
          <p:nvPr>
            <p:ph idx="1"/>
          </p:nvPr>
        </p:nvSpPr>
        <p:spPr>
          <a:xfrm>
            <a:off x="685800" y="2590800"/>
            <a:ext cx="7772400" cy="3505200"/>
          </a:xfrm>
        </p:spPr>
        <p:txBody>
          <a:bodyPr/>
          <a:lstStyle/>
          <a:p>
            <a:pPr>
              <a:buFontTx/>
              <a:buNone/>
            </a:pPr>
            <a:r>
              <a:rPr lang="en-US" altLang="en-US"/>
              <a:t>…an artificial legal entity composed of individual members but considered to have its own existence apart from its members for purposes of organization, operations, liability, longevity, holding property, and so forth.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r>
              <a:rPr lang="en-US" altLang="en-US" sz="4000"/>
              <a:t>Important Characteristics of Nonprofit Corporations</a:t>
            </a:r>
          </a:p>
        </p:txBody>
      </p:sp>
      <p:sp>
        <p:nvSpPr>
          <p:cNvPr id="6147" name="Rectangle 3"/>
          <p:cNvSpPr>
            <a:spLocks noGrp="1" noChangeArrowheads="1"/>
          </p:cNvSpPr>
          <p:nvPr>
            <p:ph idx="1"/>
          </p:nvPr>
        </p:nvSpPr>
        <p:spPr>
          <a:xfrm>
            <a:off x="685800" y="2362200"/>
            <a:ext cx="7772400" cy="3733800"/>
          </a:xfrm>
        </p:spPr>
        <p:txBody>
          <a:bodyPr/>
          <a:lstStyle/>
          <a:p>
            <a:r>
              <a:rPr lang="en-US" altLang="en-US" sz="2400"/>
              <a:t>As mentioned in the definition of “incorporation,” nonprofit corporations are separate legal entities from their leadership and membership. </a:t>
            </a:r>
          </a:p>
          <a:p>
            <a:r>
              <a:rPr lang="en-US" altLang="en-US" sz="2400"/>
              <a:t>The tax-exempt status of an organization is unrelated to whether or not it is incorporated, as are employment standards, discrimination laws, and requirements regarding employee taxation. </a:t>
            </a:r>
          </a:p>
          <a:p>
            <a:r>
              <a:rPr lang="en-US" altLang="en-US" sz="2400"/>
              <a:t>An incorporation remains incorporated until it is legally “dissolved.” </a:t>
            </a:r>
          </a:p>
          <a:p>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additive="base">
                                        <p:cTn id="13" dur="500" fill="hold"/>
                                        <p:tgtEl>
                                          <p:spTgt spid="61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additive="base">
                                        <p:cTn id="19" dur="500" fill="hold"/>
                                        <p:tgtEl>
                                          <p:spTgt spid="614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14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152400"/>
            <a:ext cx="7772400" cy="1143000"/>
          </a:xfrm>
        </p:spPr>
        <p:txBody>
          <a:bodyPr/>
          <a:lstStyle/>
          <a:p>
            <a:r>
              <a:rPr lang="en-US" altLang="en-US" sz="2800" b="1"/>
              <a:t>Advantages and Disadvantages of Incorporation</a:t>
            </a:r>
            <a:r>
              <a:rPr lang="en-US" altLang="en-US"/>
              <a:t> </a:t>
            </a:r>
          </a:p>
        </p:txBody>
      </p:sp>
      <p:sp>
        <p:nvSpPr>
          <p:cNvPr id="7171" name="Rectangle 3"/>
          <p:cNvSpPr>
            <a:spLocks noGrp="1" noChangeArrowheads="1"/>
          </p:cNvSpPr>
          <p:nvPr>
            <p:ph sz="half" idx="1"/>
          </p:nvPr>
        </p:nvSpPr>
        <p:spPr>
          <a:xfrm>
            <a:off x="685800" y="1524000"/>
            <a:ext cx="3810000" cy="4572000"/>
          </a:xfrm>
        </p:spPr>
        <p:txBody>
          <a:bodyPr/>
          <a:lstStyle/>
          <a:p>
            <a:pPr>
              <a:lnSpc>
                <a:spcPct val="90000"/>
              </a:lnSpc>
              <a:buFontTx/>
              <a:buNone/>
            </a:pPr>
            <a:r>
              <a:rPr lang="en-US" altLang="en-US" u="sng"/>
              <a:t>Advantages</a:t>
            </a:r>
          </a:p>
          <a:p>
            <a:pPr>
              <a:lnSpc>
                <a:spcPct val="90000"/>
              </a:lnSpc>
            </a:pPr>
            <a:r>
              <a:rPr lang="en-US" altLang="en-US" sz="2400"/>
              <a:t>Eliminates personal liability </a:t>
            </a:r>
          </a:p>
          <a:p>
            <a:pPr>
              <a:lnSpc>
                <a:spcPct val="90000"/>
              </a:lnSpc>
            </a:pPr>
            <a:r>
              <a:rPr lang="en-US" altLang="en-US" sz="2400"/>
              <a:t>Establishes continuity </a:t>
            </a:r>
          </a:p>
          <a:p>
            <a:pPr>
              <a:lnSpc>
                <a:spcPct val="90000"/>
              </a:lnSpc>
            </a:pPr>
            <a:r>
              <a:rPr lang="en-US" altLang="en-US" sz="2400"/>
              <a:t>Protects association name and logo </a:t>
            </a:r>
          </a:p>
          <a:p>
            <a:pPr>
              <a:lnSpc>
                <a:spcPct val="90000"/>
              </a:lnSpc>
            </a:pPr>
            <a:r>
              <a:rPr lang="en-US" altLang="en-US" sz="2400"/>
              <a:t> Allows for greater court protection</a:t>
            </a:r>
          </a:p>
          <a:p>
            <a:pPr>
              <a:lnSpc>
                <a:spcPct val="90000"/>
              </a:lnSpc>
            </a:pPr>
            <a:r>
              <a:rPr lang="en-US" altLang="en-US" sz="2400"/>
              <a:t>Eases insurance process </a:t>
            </a:r>
          </a:p>
          <a:p>
            <a:pPr>
              <a:lnSpc>
                <a:spcPct val="90000"/>
              </a:lnSpc>
            </a:pPr>
            <a:r>
              <a:rPr lang="en-US" altLang="en-US" sz="2400"/>
              <a:t>Encourages reputation for stability </a:t>
            </a:r>
          </a:p>
        </p:txBody>
      </p:sp>
      <p:sp>
        <p:nvSpPr>
          <p:cNvPr id="7172" name="Rectangle 4"/>
          <p:cNvSpPr>
            <a:spLocks noGrp="1" noChangeArrowheads="1"/>
          </p:cNvSpPr>
          <p:nvPr>
            <p:ph sz="half" idx="2"/>
          </p:nvPr>
        </p:nvSpPr>
        <p:spPr>
          <a:xfrm>
            <a:off x="4648200" y="1524000"/>
            <a:ext cx="3810000" cy="4572000"/>
          </a:xfrm>
        </p:spPr>
        <p:txBody>
          <a:bodyPr/>
          <a:lstStyle/>
          <a:p>
            <a:pPr>
              <a:buFontTx/>
              <a:buNone/>
            </a:pPr>
            <a:r>
              <a:rPr lang="en-US" altLang="en-US" u="sng"/>
              <a:t>Disadvantages</a:t>
            </a:r>
          </a:p>
          <a:p>
            <a:r>
              <a:rPr lang="en-US" altLang="en-US" sz="2400"/>
              <a:t>Increases costs to associations </a:t>
            </a:r>
          </a:p>
          <a:p>
            <a:r>
              <a:rPr lang="en-US" altLang="en-US" sz="2400"/>
              <a:t>Adds restrictions to association operation </a:t>
            </a:r>
          </a:p>
          <a:p>
            <a:r>
              <a:rPr lang="en-US" altLang="en-US" sz="2400"/>
              <a:t>Increases difficulties of disbanding the organization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additive="base">
                                        <p:cTn id="19" dur="500" fill="hold"/>
                                        <p:tgtEl>
                                          <p:spTgt spid="717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1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171">
                                            <p:txEl>
                                              <p:pRg st="3" end="3"/>
                                            </p:txEl>
                                          </p:spTgt>
                                        </p:tgtEl>
                                        <p:attrNameLst>
                                          <p:attrName>style.visibility</p:attrName>
                                        </p:attrNameLst>
                                      </p:cBhvr>
                                      <p:to>
                                        <p:strVal val="visible"/>
                                      </p:to>
                                    </p:set>
                                    <p:anim calcmode="lin" valueType="num">
                                      <p:cBhvr additive="base">
                                        <p:cTn id="25" dur="500" fill="hold"/>
                                        <p:tgtEl>
                                          <p:spTgt spid="717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17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171">
                                            <p:txEl>
                                              <p:pRg st="4" end="4"/>
                                            </p:txEl>
                                          </p:spTgt>
                                        </p:tgtEl>
                                        <p:attrNameLst>
                                          <p:attrName>style.visibility</p:attrName>
                                        </p:attrNameLst>
                                      </p:cBhvr>
                                      <p:to>
                                        <p:strVal val="visible"/>
                                      </p:to>
                                    </p:set>
                                    <p:anim calcmode="lin" valueType="num">
                                      <p:cBhvr additive="base">
                                        <p:cTn id="31" dur="500" fill="hold"/>
                                        <p:tgtEl>
                                          <p:spTgt spid="717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17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7171">
                                            <p:txEl>
                                              <p:pRg st="5" end="5"/>
                                            </p:txEl>
                                          </p:spTgt>
                                        </p:tgtEl>
                                        <p:attrNameLst>
                                          <p:attrName>style.visibility</p:attrName>
                                        </p:attrNameLst>
                                      </p:cBhvr>
                                      <p:to>
                                        <p:strVal val="visible"/>
                                      </p:to>
                                    </p:set>
                                    <p:anim calcmode="lin" valueType="num">
                                      <p:cBhvr additive="base">
                                        <p:cTn id="37" dur="500" fill="hold"/>
                                        <p:tgtEl>
                                          <p:spTgt spid="717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717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7171">
                                            <p:txEl>
                                              <p:pRg st="6" end="6"/>
                                            </p:txEl>
                                          </p:spTgt>
                                        </p:tgtEl>
                                        <p:attrNameLst>
                                          <p:attrName>style.visibility</p:attrName>
                                        </p:attrNameLst>
                                      </p:cBhvr>
                                      <p:to>
                                        <p:strVal val="visible"/>
                                      </p:to>
                                    </p:set>
                                    <p:anim calcmode="lin" valueType="num">
                                      <p:cBhvr additive="base">
                                        <p:cTn id="43" dur="500" fill="hold"/>
                                        <p:tgtEl>
                                          <p:spTgt spid="7171">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717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7172">
                                            <p:txEl>
                                              <p:pRg st="0" end="0"/>
                                            </p:txEl>
                                          </p:spTgt>
                                        </p:tgtEl>
                                        <p:attrNameLst>
                                          <p:attrName>style.visibility</p:attrName>
                                        </p:attrNameLst>
                                      </p:cBhvr>
                                      <p:to>
                                        <p:strVal val="visible"/>
                                      </p:to>
                                    </p:set>
                                    <p:anim calcmode="lin" valueType="num">
                                      <p:cBhvr additive="base">
                                        <p:cTn id="49" dur="500" fill="hold"/>
                                        <p:tgtEl>
                                          <p:spTgt spid="7172">
                                            <p:txEl>
                                              <p:pRg st="0" end="0"/>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717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7172">
                                            <p:txEl>
                                              <p:pRg st="1" end="1"/>
                                            </p:txEl>
                                          </p:spTgt>
                                        </p:tgtEl>
                                        <p:attrNameLst>
                                          <p:attrName>style.visibility</p:attrName>
                                        </p:attrNameLst>
                                      </p:cBhvr>
                                      <p:to>
                                        <p:strVal val="visible"/>
                                      </p:to>
                                    </p:set>
                                    <p:anim calcmode="lin" valueType="num">
                                      <p:cBhvr additive="base">
                                        <p:cTn id="55" dur="500" fill="hold"/>
                                        <p:tgtEl>
                                          <p:spTgt spid="7172">
                                            <p:txEl>
                                              <p:pRg st="1" end="1"/>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717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7172">
                                            <p:txEl>
                                              <p:pRg st="2" end="2"/>
                                            </p:txEl>
                                          </p:spTgt>
                                        </p:tgtEl>
                                        <p:attrNameLst>
                                          <p:attrName>style.visibility</p:attrName>
                                        </p:attrNameLst>
                                      </p:cBhvr>
                                      <p:to>
                                        <p:strVal val="visible"/>
                                      </p:to>
                                    </p:set>
                                    <p:anim calcmode="lin" valueType="num">
                                      <p:cBhvr additive="base">
                                        <p:cTn id="61" dur="500" fill="hold"/>
                                        <p:tgtEl>
                                          <p:spTgt spid="7172">
                                            <p:txEl>
                                              <p:pRg st="2" end="2"/>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717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7172">
                                            <p:txEl>
                                              <p:pRg st="3" end="3"/>
                                            </p:txEl>
                                          </p:spTgt>
                                        </p:tgtEl>
                                        <p:attrNameLst>
                                          <p:attrName>style.visibility</p:attrName>
                                        </p:attrNameLst>
                                      </p:cBhvr>
                                      <p:to>
                                        <p:strVal val="visible"/>
                                      </p:to>
                                    </p:set>
                                    <p:anim calcmode="lin" valueType="num">
                                      <p:cBhvr additive="base">
                                        <p:cTn id="67" dur="500" fill="hold"/>
                                        <p:tgtEl>
                                          <p:spTgt spid="7172">
                                            <p:txEl>
                                              <p:pRg st="3" end="3"/>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717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P spid="7172"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a:t>* DISCUSSION * </a:t>
            </a:r>
          </a:p>
        </p:txBody>
      </p:sp>
      <p:sp>
        <p:nvSpPr>
          <p:cNvPr id="31747" name="Rectangle 3"/>
          <p:cNvSpPr>
            <a:spLocks noGrp="1" noChangeArrowheads="1"/>
          </p:cNvSpPr>
          <p:nvPr>
            <p:ph idx="1"/>
          </p:nvPr>
        </p:nvSpPr>
        <p:spPr>
          <a:xfrm>
            <a:off x="685800" y="2133600"/>
            <a:ext cx="7772400" cy="3962400"/>
          </a:xfrm>
        </p:spPr>
        <p:txBody>
          <a:bodyPr/>
          <a:lstStyle/>
          <a:p>
            <a:pPr>
              <a:buFontTx/>
              <a:buNone/>
            </a:pPr>
            <a:r>
              <a:rPr lang="en-US" altLang="en-US"/>
              <a:t>How do the advantages and disadvantages of incorporation discussed in this presentation apply to your organization?  Make a chart outlining the advantages and disadvantages of incorporated status for your association.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609600"/>
            <a:ext cx="7772400" cy="609600"/>
          </a:xfrm>
        </p:spPr>
        <p:txBody>
          <a:bodyPr>
            <a:normAutofit fontScale="90000"/>
          </a:bodyPr>
          <a:lstStyle/>
          <a:p>
            <a:r>
              <a:rPr lang="en-US" altLang="en-US" sz="3600" u="sng"/>
              <a:t>Procedures for Association Incorporation</a:t>
            </a:r>
            <a:r>
              <a:rPr lang="en-US" altLang="en-US"/>
              <a:t> </a:t>
            </a:r>
          </a:p>
        </p:txBody>
      </p:sp>
      <p:sp>
        <p:nvSpPr>
          <p:cNvPr id="9219" name="Rectangle 3"/>
          <p:cNvSpPr>
            <a:spLocks noGrp="1" noChangeArrowheads="1"/>
          </p:cNvSpPr>
          <p:nvPr>
            <p:ph idx="1"/>
          </p:nvPr>
        </p:nvSpPr>
        <p:spPr>
          <a:xfrm>
            <a:off x="685800" y="1447800"/>
            <a:ext cx="7772400" cy="4648200"/>
          </a:xfrm>
        </p:spPr>
        <p:txBody>
          <a:bodyPr/>
          <a:lstStyle/>
          <a:p>
            <a:pPr marL="609600" indent="-609600">
              <a:buFontTx/>
              <a:buAutoNum type="arabicPeriod"/>
            </a:pPr>
            <a:r>
              <a:rPr lang="en-US" altLang="en-US"/>
              <a:t>Determine name, purpose, membership, activities, etc</a:t>
            </a:r>
          </a:p>
          <a:p>
            <a:pPr marL="609600" indent="-609600">
              <a:buFontTx/>
              <a:buAutoNum type="arabicPeriod"/>
            </a:pPr>
            <a:r>
              <a:rPr lang="en-US" altLang="en-US"/>
              <a:t>Define association’s nature and scope </a:t>
            </a:r>
          </a:p>
          <a:p>
            <a:pPr marL="609600" indent="-609600">
              <a:buFontTx/>
              <a:buAutoNum type="arabicPeriod"/>
            </a:pPr>
            <a:r>
              <a:rPr lang="en-US" altLang="en-US"/>
              <a:t>Identify location for incorporation </a:t>
            </a:r>
          </a:p>
          <a:p>
            <a:pPr marL="609600" indent="-609600">
              <a:buFontTx/>
              <a:buAutoNum type="arabicPeriod"/>
            </a:pPr>
            <a:r>
              <a:rPr lang="en-US" altLang="en-US"/>
              <a:t>Register as a foreign corporation, if necessary </a:t>
            </a:r>
          </a:p>
          <a:p>
            <a:pPr marL="609600" indent="-609600">
              <a:buFontTx/>
              <a:buAutoNum type="arabicPeriod"/>
            </a:pPr>
            <a:r>
              <a:rPr lang="en-US" altLang="en-US"/>
              <a:t>Choose incorporators </a:t>
            </a:r>
          </a:p>
          <a:p>
            <a:pPr marL="609600" indent="-609600">
              <a:buFontTx/>
              <a:buAutoNum type="arabicPeriod"/>
            </a:pPr>
            <a:r>
              <a:rPr lang="en-US" altLang="en-US"/>
              <a:t>Draft and file Articles of Incorporation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228600"/>
            <a:ext cx="7772400" cy="1524000"/>
          </a:xfrm>
        </p:spPr>
        <p:txBody>
          <a:bodyPr/>
          <a:lstStyle/>
          <a:p>
            <a:r>
              <a:rPr lang="en-US" altLang="en-US" sz="3600" u="sng"/>
              <a:t>Procedures for Association Incorporation</a:t>
            </a:r>
            <a:r>
              <a:rPr lang="en-US" altLang="en-US" sz="3600"/>
              <a:t/>
            </a:r>
            <a:br>
              <a:rPr lang="en-US" altLang="en-US" sz="3600"/>
            </a:br>
            <a:r>
              <a:rPr lang="en-US" altLang="en-US" sz="3200"/>
              <a:t>(continued)</a:t>
            </a:r>
          </a:p>
        </p:txBody>
      </p:sp>
      <p:sp>
        <p:nvSpPr>
          <p:cNvPr id="10243" name="Rectangle 3"/>
          <p:cNvSpPr>
            <a:spLocks noGrp="1" noChangeArrowheads="1"/>
          </p:cNvSpPr>
          <p:nvPr>
            <p:ph idx="1"/>
          </p:nvPr>
        </p:nvSpPr>
        <p:spPr/>
        <p:txBody>
          <a:bodyPr/>
          <a:lstStyle/>
          <a:p>
            <a:pPr marL="609600" indent="-609600">
              <a:buFontTx/>
              <a:buNone/>
            </a:pPr>
            <a:r>
              <a:rPr lang="en-US" altLang="en-US"/>
              <a:t>7. Draft and adopt association bylaws</a:t>
            </a:r>
          </a:p>
          <a:p>
            <a:pPr marL="609600" indent="-609600">
              <a:buFontTx/>
              <a:buNone/>
            </a:pPr>
            <a:r>
              <a:rPr lang="en-US" altLang="en-US"/>
              <a:t>8. Adopt manual of policies and procedures </a:t>
            </a:r>
          </a:p>
          <a:p>
            <a:pPr marL="609600" indent="-609600">
              <a:buFontTx/>
              <a:buNone/>
            </a:pPr>
            <a:r>
              <a:rPr lang="en-US" altLang="en-US"/>
              <a:t>9. Gain approval for charitable contributions </a:t>
            </a:r>
          </a:p>
          <a:p>
            <a:pPr marL="609600" indent="-609600">
              <a:buFontTx/>
              <a:buAutoNum type="arabicPeriod" startAt="10"/>
            </a:pPr>
            <a:r>
              <a:rPr lang="en-US" altLang="en-US"/>
              <a:t>Prepare IRS documentation for tax exemption</a:t>
            </a:r>
          </a:p>
          <a:p>
            <a:pPr marL="609600" indent="-609600">
              <a:buFontTx/>
              <a:buAutoNum type="arabicPeriod" startAt="10"/>
            </a:pPr>
            <a:r>
              <a:rPr lang="en-US" altLang="en-US"/>
              <a:t>Pay required fees </a:t>
            </a:r>
          </a:p>
          <a:p>
            <a:pPr marL="609600" indent="-609600">
              <a:buFontTx/>
              <a:buAutoNum type="arabicPeriod" startAt="10"/>
            </a:pPr>
            <a:r>
              <a:rPr lang="en-US" altLang="en-US"/>
              <a:t>Ratify the acts of the incorporators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243">
                                            <p:txEl>
                                              <p:pRg st="4" end="4"/>
                                            </p:txEl>
                                          </p:spTgt>
                                        </p:tgtEl>
                                        <p:attrNameLst>
                                          <p:attrName>style.visibility</p:attrName>
                                        </p:attrNameLst>
                                      </p:cBhvr>
                                      <p:to>
                                        <p:strVal val="visible"/>
                                      </p:to>
                                    </p:set>
                                    <p:anim calcmode="lin" valueType="num">
                                      <p:cBhvr additive="base">
                                        <p:cTn id="31"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243">
                                            <p:txEl>
                                              <p:pRg st="5" end="5"/>
                                            </p:txEl>
                                          </p:spTgt>
                                        </p:tgtEl>
                                        <p:attrNameLst>
                                          <p:attrName>style.visibility</p:attrName>
                                        </p:attrNameLst>
                                      </p:cBhvr>
                                      <p:to>
                                        <p:strVal val="visible"/>
                                      </p:to>
                                    </p:set>
                                    <p:anim calcmode="lin" valueType="num">
                                      <p:cBhvr additive="base">
                                        <p:cTn id="37" dur="500" fill="hold"/>
                                        <p:tgtEl>
                                          <p:spTgt spid="1024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24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a:t>* DISCUSSION * </a:t>
            </a:r>
          </a:p>
        </p:txBody>
      </p:sp>
      <p:sp>
        <p:nvSpPr>
          <p:cNvPr id="32771" name="Rectangle 3"/>
          <p:cNvSpPr>
            <a:spLocks noGrp="1" noChangeArrowheads="1"/>
          </p:cNvSpPr>
          <p:nvPr>
            <p:ph idx="1"/>
          </p:nvPr>
        </p:nvSpPr>
        <p:spPr/>
        <p:txBody>
          <a:bodyPr/>
          <a:lstStyle/>
          <a:p>
            <a:pPr>
              <a:buFontTx/>
              <a:buNone/>
            </a:pPr>
            <a:r>
              <a:rPr lang="en-US" altLang="en-US"/>
              <a:t>If your association is already incorporated, were any of the incorporation procedures discussed in the presentation omitted from your association’s incorporation process?  If so, what can be done to address them now?</a:t>
            </a:r>
          </a:p>
          <a:p>
            <a:pPr>
              <a:buFontTx/>
              <a:buNone/>
            </a:pPr>
            <a:r>
              <a:rPr lang="en-US" altLang="en-US"/>
              <a:t>If your association is not yet incorporated, how would you manage the incorporation procedure?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266</TotalTime>
  <Words>1867</Words>
  <Application>Microsoft Office PowerPoint</Application>
  <PresentationFormat>On-screen Show (4:3)</PresentationFormat>
  <Paragraphs>224</Paragraphs>
  <Slides>23</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Times New Roman</vt:lpstr>
      <vt:lpstr>Arial</vt:lpstr>
      <vt:lpstr>Verdana</vt:lpstr>
      <vt:lpstr>Flow</vt:lpstr>
      <vt:lpstr>Board Training Kits:  #3 Articles of Incorporation and Association Bylaws</vt:lpstr>
      <vt:lpstr>Topics to be Presented….</vt:lpstr>
      <vt:lpstr>An “incorporation” is…</vt:lpstr>
      <vt:lpstr>Important Characteristics of Nonprofit Corporations</vt:lpstr>
      <vt:lpstr>Advantages and Disadvantages of Incorporation </vt:lpstr>
      <vt:lpstr>* DISCUSSION * </vt:lpstr>
      <vt:lpstr>Procedures for Association Incorporation </vt:lpstr>
      <vt:lpstr>Procedures for Association Incorporation (continued)</vt:lpstr>
      <vt:lpstr>* DISCUSSION * </vt:lpstr>
      <vt:lpstr>Articles of Incorporation are…</vt:lpstr>
      <vt:lpstr>Items to include in the Articles of Incorporation </vt:lpstr>
      <vt:lpstr>Other Important Aspects of the  Articles of Incorporation: </vt:lpstr>
      <vt:lpstr>* DISCUSSION * </vt:lpstr>
      <vt:lpstr>Bylaws </vt:lpstr>
      <vt:lpstr>Legal Characteristics of Bylaws </vt:lpstr>
      <vt:lpstr>Formation and Revision of Bylaws</vt:lpstr>
      <vt:lpstr>* DISCUSSION * </vt:lpstr>
      <vt:lpstr>Content of Association Bylaws </vt:lpstr>
      <vt:lpstr>* DISCUSSION * </vt:lpstr>
      <vt:lpstr>What is a Dissolution Statement? </vt:lpstr>
      <vt:lpstr>* DISCUSSION * </vt:lpstr>
      <vt:lpstr>Resources consulted for this presentation: </vt:lpstr>
      <vt:lpstr>Any final thoughts or questions?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Module 3: Articles of Incorporation and Association Bylaws</dc:title>
  <dc:creator>Glenda Bean</dc:creator>
  <cp:lastModifiedBy>Megan</cp:lastModifiedBy>
  <cp:revision>23</cp:revision>
  <dcterms:created xsi:type="dcterms:W3CDTF">2006-03-18T21:58:02Z</dcterms:created>
  <dcterms:modified xsi:type="dcterms:W3CDTF">2016-08-15T16:09:03Z</dcterms:modified>
</cp:coreProperties>
</file>