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handoutMasterIdLst>
    <p:handoutMasterId r:id="rId31"/>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varScale="1">
        <p:scale>
          <a:sx n="106" d="100"/>
          <a:sy n="106" d="100"/>
        </p:scale>
        <p:origin x="-175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1026"/>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51203" name="Rectangle 1027"/>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51204" name="Rectangle 1028"/>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51205" name="Rectangle 1029"/>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217A006-DF7B-45F1-8633-528498839D6E}" type="slidenum">
              <a:rPr lang="en-US" altLang="en-US"/>
              <a:pPr/>
              <a:t>‹#›</a:t>
            </a:fld>
            <a:endParaRPr lang="en-US" altLang="en-US"/>
          </a:p>
        </p:txBody>
      </p:sp>
    </p:spTree>
    <p:extLst>
      <p:ext uri="{BB962C8B-B14F-4D97-AF65-F5344CB8AC3E}">
        <p14:creationId xmlns:p14="http://schemas.microsoft.com/office/powerpoint/2010/main" val="11365248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3075"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3076"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8C7E3E9-A380-484C-B1F9-7AB0AF0951B2}" type="slidenum">
              <a:rPr lang="en-US" altLang="en-US"/>
              <a:pPr/>
              <a:t>‹#›</a:t>
            </a:fld>
            <a:endParaRPr lang="en-US" altLang="en-US"/>
          </a:p>
        </p:txBody>
      </p:sp>
    </p:spTree>
    <p:extLst>
      <p:ext uri="{BB962C8B-B14F-4D97-AF65-F5344CB8AC3E}">
        <p14:creationId xmlns:p14="http://schemas.microsoft.com/office/powerpoint/2010/main" val="129732217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charset="0"/>
        <a:ea typeface="+mn-ea"/>
        <a:cs typeface="+mn-cs"/>
      </a:defRPr>
    </a:lvl1pPr>
    <a:lvl2pPr marL="457200" algn="l" rtl="0" fontAlgn="base">
      <a:spcBef>
        <a:spcPct val="30000"/>
      </a:spcBef>
      <a:spcAft>
        <a:spcPct val="0"/>
      </a:spcAft>
      <a:defRPr sz="1200" kern="1200">
        <a:solidFill>
          <a:schemeClr val="tx1"/>
        </a:solidFill>
        <a:latin typeface="Times New Roman" charset="0"/>
        <a:ea typeface="+mn-ea"/>
        <a:cs typeface="+mn-cs"/>
      </a:defRPr>
    </a:lvl2pPr>
    <a:lvl3pPr marL="914400" algn="l" rtl="0" fontAlgn="base">
      <a:spcBef>
        <a:spcPct val="30000"/>
      </a:spcBef>
      <a:spcAft>
        <a:spcPct val="0"/>
      </a:spcAft>
      <a:defRPr sz="1200" kern="1200">
        <a:solidFill>
          <a:schemeClr val="tx1"/>
        </a:solidFill>
        <a:latin typeface="Times New Roman" charset="0"/>
        <a:ea typeface="+mn-ea"/>
        <a:cs typeface="+mn-cs"/>
      </a:defRPr>
    </a:lvl3pPr>
    <a:lvl4pPr marL="1371600" algn="l" rtl="0" fontAlgn="base">
      <a:spcBef>
        <a:spcPct val="30000"/>
      </a:spcBef>
      <a:spcAft>
        <a:spcPct val="0"/>
      </a:spcAft>
      <a:defRPr sz="1200" kern="1200">
        <a:solidFill>
          <a:schemeClr val="tx1"/>
        </a:solidFill>
        <a:latin typeface="Times New Roman" charset="0"/>
        <a:ea typeface="+mn-ea"/>
        <a:cs typeface="+mn-cs"/>
      </a:defRPr>
    </a:lvl4pPr>
    <a:lvl5pPr marL="1828800" algn="l" rtl="0" fontAlgn="base">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8C99A4-4790-4762-B279-506998C10DB4}" type="slidenum">
              <a:rPr lang="en-US" altLang="en-US"/>
              <a:pPr/>
              <a:t>1</a:t>
            </a:fld>
            <a:endParaRPr lang="en-US" altLang="en-US"/>
          </a:p>
        </p:txBody>
      </p:sp>
      <p:sp>
        <p:nvSpPr>
          <p:cNvPr id="4098" name="Rectangle 2"/>
          <p:cNvSpPr>
            <a:spLocks noChangeArrowheads="1" noTextEdit="1"/>
          </p:cNvSpPr>
          <p:nvPr>
            <p:ph type="sldImg"/>
          </p:nvPr>
        </p:nvSpPr>
        <p:spPr>
          <a:ln/>
        </p:spPr>
      </p:sp>
      <p:sp>
        <p:nvSpPr>
          <p:cNvPr id="4099" name="Rectangle 3"/>
          <p:cNvSpPr>
            <a:spLocks noGrp="1" noChangeArrowheads="1"/>
          </p:cNvSpPr>
          <p:nvPr>
            <p:ph type="body" idx="1"/>
          </p:nvPr>
        </p:nvSpPr>
        <p:spPr/>
        <p:txBody>
          <a:bodyPr/>
          <a:lstStyle/>
          <a:p>
            <a:r>
              <a:rPr lang="en-US" altLang="en-US"/>
              <a:t>This is the seventh in a series of training modules intended to help associations affiliated with the Southern Early Childhood Association provide comprehensive training to their association leaders and membership.  </a:t>
            </a:r>
          </a:p>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B77233-5875-460E-B86B-DA96E0224CF0}" type="slidenum">
              <a:rPr lang="en-US" altLang="en-US"/>
              <a:pPr/>
              <a:t>12</a:t>
            </a:fld>
            <a:endParaRPr lang="en-US" altLang="en-US"/>
          </a:p>
        </p:txBody>
      </p:sp>
      <p:sp>
        <p:nvSpPr>
          <p:cNvPr id="24578" name="Rectangle 2"/>
          <p:cNvSpPr>
            <a:spLocks noChangeArrowheads="1" noTextEdit="1"/>
          </p:cNvSpPr>
          <p:nvPr>
            <p:ph type="sldImg"/>
          </p:nvPr>
        </p:nvSpPr>
        <p:spPr>
          <a:ln/>
        </p:spPr>
      </p:sp>
      <p:sp>
        <p:nvSpPr>
          <p:cNvPr id="24579" name="Rectangle 3"/>
          <p:cNvSpPr>
            <a:spLocks noGrp="1" noChangeArrowheads="1"/>
          </p:cNvSpPr>
          <p:nvPr>
            <p:ph type="body" idx="1"/>
          </p:nvPr>
        </p:nvSpPr>
        <p:spPr/>
        <p:txBody>
          <a:bodyPr/>
          <a:lstStyle/>
          <a:p>
            <a:pPr marL="228600" indent="-228600"/>
            <a:r>
              <a:rPr lang="en-US" altLang="en-US" sz="1000" u="sng"/>
              <a:t>Phase I: Starting Out</a:t>
            </a:r>
          </a:p>
          <a:p>
            <a:pPr marL="228600" indent="-228600">
              <a:buFontTx/>
              <a:buAutoNum type="alphaUcPeriod"/>
            </a:pPr>
            <a:r>
              <a:rPr lang="en-US" altLang="en-US" sz="1000" b="1"/>
              <a:t>Articles of Incorporation or charter: </a:t>
            </a:r>
            <a:r>
              <a:rPr lang="en-US" altLang="en-US" sz="1000"/>
              <a:t>To qualify for exemption under IRS section 501(c)(3), an organization must be organized exclusively for purposes described in that section.  This means that the organization’s articles of organization must contain certain provisions limiting the organization’s purposes to one or more of the exempt purposes set forth in section 501(c)(3).  The articles must not expressly empower the organization to engage in activities that are not in furtherance of one or more of those purposes.  An organization seeking tax-exempt status must ensure that the charitable purposes for which it exists comply with those in the IRS code, and make any necessary changes to its Articles of Incorporation to ensure compliance. </a:t>
            </a:r>
          </a:p>
          <a:p>
            <a:pPr marL="228600" indent="-228600">
              <a:buFontTx/>
              <a:buAutoNum type="alphaUcPeriod"/>
            </a:pPr>
            <a:r>
              <a:rPr lang="en-US" altLang="en-US" sz="1000" b="1"/>
              <a:t>Bylaws: </a:t>
            </a:r>
            <a:r>
              <a:rPr lang="en-US" altLang="en-US" sz="1000"/>
              <a:t>Federal tax law does not require specific language in the bylaws of most organizations.  However, exempt organizations must maintain their financial reports and file returns based on an annual accounting period called a tax year, and organizations that want to specify an annual accounting period (either a calendar tax year or a fiscal tax year) generally do so in their bylaws. </a:t>
            </a:r>
          </a:p>
          <a:p>
            <a:pPr marL="228600" indent="-228600">
              <a:buFontTx/>
              <a:buAutoNum type="alphaUcPeriod"/>
            </a:pPr>
            <a:r>
              <a:rPr lang="en-US" altLang="en-US" sz="1000" b="1"/>
              <a:t>Employer Identification Number (EIN): </a:t>
            </a:r>
            <a:r>
              <a:rPr lang="en-US" altLang="en-US" sz="1000"/>
              <a:t>Every organization must have an Employer Identification Number, even if it will not have employees.  The EIN is a unique number that identifies the organization to the IRS.  To apply for an EIN, you should obtain IRS Form SS-4.  </a:t>
            </a:r>
          </a:p>
          <a:p>
            <a:pPr marL="228600" indent="-228600">
              <a:buFontTx/>
              <a:buAutoNum type="alphaUcPeriod"/>
            </a:pPr>
            <a:r>
              <a:rPr lang="en-US" altLang="en-US" sz="1000" b="1"/>
              <a:t>Registration for Charitable Solicitation: </a:t>
            </a:r>
            <a:r>
              <a:rPr lang="en-US" altLang="en-US" sz="1000"/>
              <a:t>Many states have laws regulating the solicitation of funds for charitable purposes.  These statutes generally require organizations to register with a state agency before soliciting the state’s residents for contributions, providing exemptions from registration for certain categories of organizations.  In addition, organizations may be required to file periodic financial reports.  State laws may impose additional requirements on fundraising activity involving paid solicitors and fundraising counsel.  </a:t>
            </a:r>
            <a:endParaRPr lang="en-US" altLang="en-US" sz="1000" b="1"/>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EC3A97-30E2-4CAD-A63F-09F371847A79}" type="slidenum">
              <a:rPr lang="en-US" altLang="en-US"/>
              <a:pPr/>
              <a:t>14</a:t>
            </a:fld>
            <a:endParaRPr lang="en-US" altLang="en-US"/>
          </a:p>
        </p:txBody>
      </p:sp>
      <p:sp>
        <p:nvSpPr>
          <p:cNvPr id="27650" name="Rectangle 2"/>
          <p:cNvSpPr>
            <a:spLocks noChangeArrowheads="1" noTextEdit="1"/>
          </p:cNvSpPr>
          <p:nvPr>
            <p:ph type="sldImg"/>
          </p:nvPr>
        </p:nvSpPr>
        <p:spPr>
          <a:ln/>
        </p:spPr>
      </p:sp>
      <p:sp>
        <p:nvSpPr>
          <p:cNvPr id="27651" name="Rectangle 3"/>
          <p:cNvSpPr>
            <a:spLocks noGrp="1" noChangeArrowheads="1"/>
          </p:cNvSpPr>
          <p:nvPr>
            <p:ph type="body" idx="1"/>
          </p:nvPr>
        </p:nvSpPr>
        <p:spPr/>
        <p:txBody>
          <a:bodyPr/>
          <a:lstStyle/>
          <a:p>
            <a:pPr marL="228600" indent="-228600"/>
            <a:r>
              <a:rPr lang="en-US" altLang="en-US" sz="1000"/>
              <a:t>The best source for information regarding filing for nonprofit tax-exempt status is the IRS itself.  Information can be found in the “Charities &amp; Non-Profits” section at </a:t>
            </a:r>
            <a:r>
              <a:rPr lang="en-US" altLang="en-US" sz="1000" u="sng"/>
              <a:t>www.IRS.gov</a:t>
            </a:r>
            <a:r>
              <a:rPr lang="en-US" altLang="en-US" sz="1000"/>
              <a:t>. </a:t>
            </a:r>
          </a:p>
          <a:p>
            <a:pPr marL="228600" indent="-228600">
              <a:buFontTx/>
              <a:buAutoNum type="alphaUcPeriod"/>
            </a:pPr>
            <a:r>
              <a:rPr lang="en-US" altLang="en-US" sz="1000" b="1"/>
              <a:t>Application Criteria: </a:t>
            </a:r>
            <a:r>
              <a:rPr lang="en-US" altLang="en-US" sz="1000"/>
              <a:t>The law provides limited exceptions to the 501(c)(3) filing requirements.  An organization that is NOT a private foundation and the gross receipts of which in each taxable year are normally not more than $5,000 is excepted from the exemption application requirement.   </a:t>
            </a:r>
          </a:p>
          <a:p>
            <a:pPr marL="228600" indent="-228600">
              <a:buFontTx/>
              <a:buAutoNum type="alphaUcPeriod"/>
            </a:pPr>
            <a:r>
              <a:rPr lang="en-US" altLang="en-US" sz="1000" b="1"/>
              <a:t> IRS Form 1023</a:t>
            </a:r>
            <a:r>
              <a:rPr lang="en-US" altLang="en-US" sz="1000"/>
              <a:t>: Associations seeking exemption under 501(c)(3) use IRS Form 1023 to request the determination.  The form is filed with the IRS Key District Office having jurisdiction over the state in which the association will have its main office. </a:t>
            </a:r>
          </a:p>
          <a:p>
            <a:pPr marL="228600" indent="-228600">
              <a:buFontTx/>
              <a:buAutoNum type="alphaUcPeriod"/>
            </a:pPr>
            <a:r>
              <a:rPr lang="en-US" altLang="en-US" sz="1000" b="1"/>
              <a:t>IRS Form 8718: </a:t>
            </a:r>
            <a:r>
              <a:rPr lang="en-US" altLang="en-US" sz="1000"/>
              <a:t>When you submit application Form 1023 to the IRS, you also need to submit Form 8718, </a:t>
            </a:r>
            <a:r>
              <a:rPr lang="en-US" altLang="en-US" sz="1000" i="1"/>
              <a:t>User Fee for Exempt Organization Determination Letter Request</a:t>
            </a:r>
            <a:r>
              <a:rPr lang="en-US" altLang="en-US" sz="1000"/>
              <a:t>, and include a payment that varies depending on your historical and anticipated annual gross receipts.  The budget calculations attached to your application will help you estimate your future revenue and therefore your fee. </a:t>
            </a:r>
          </a:p>
          <a:p>
            <a:pPr marL="228600" indent="-228600">
              <a:buFontTx/>
              <a:buAutoNum type="alphaUcPeriod"/>
            </a:pPr>
            <a:r>
              <a:rPr lang="en-US" altLang="en-US" sz="1000" b="1"/>
              <a:t>IRS Processing: </a:t>
            </a:r>
            <a:r>
              <a:rPr lang="en-US" altLang="en-US" sz="1000"/>
              <a:t>Your application may provide enough information for the IRS to issue its ruling.  Frequently, however, the IRS will need additional information to complete your application.  The IRS reviewer will write a letter requesting the additional information by a specified date.  </a:t>
            </a:r>
          </a:p>
          <a:p>
            <a:pPr marL="228600" indent="-228600">
              <a:buFontTx/>
              <a:buAutoNum type="alphaUcPeriod"/>
            </a:pPr>
            <a:r>
              <a:rPr lang="en-US" altLang="en-US" sz="1000" b="1"/>
              <a:t>IRS Determination Letter: </a:t>
            </a:r>
            <a:r>
              <a:rPr lang="en-US" altLang="en-US" sz="1000"/>
              <a:t>This is the most important legal document your organization possesses.  The IRS sends you this letter after you have successfully applied for the recognition of your organization’s tax-exempt status.  In this document, the IRS indicates under which section of the Internal Revenue Code your organization is qualified.  Your organization must continue operating according to the manner described in your application.  This letter is the only official document and proof that your organization is recognized as a tax-exempt organization.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B770-2736-4039-A2C5-35E8A779DA00}" type="slidenum">
              <a:rPr lang="en-US" altLang="en-US"/>
              <a:pPr/>
              <a:t>16</a:t>
            </a:fld>
            <a:endParaRPr lang="en-US" altLang="en-US"/>
          </a:p>
        </p:txBody>
      </p:sp>
      <p:sp>
        <p:nvSpPr>
          <p:cNvPr id="30722" name="Rectangle 2"/>
          <p:cNvSpPr>
            <a:spLocks noChangeArrowheads="1" noTextEdit="1"/>
          </p:cNvSpPr>
          <p:nvPr>
            <p:ph type="sldImg"/>
          </p:nvPr>
        </p:nvSpPr>
        <p:spPr>
          <a:ln/>
        </p:spPr>
      </p:sp>
      <p:sp>
        <p:nvSpPr>
          <p:cNvPr id="30723" name="Rectangle 3"/>
          <p:cNvSpPr>
            <a:spLocks noGrp="1" noChangeArrowheads="1"/>
          </p:cNvSpPr>
          <p:nvPr>
            <p:ph type="body" idx="1"/>
          </p:nvPr>
        </p:nvSpPr>
        <p:spPr/>
        <p:txBody>
          <a:bodyPr/>
          <a:lstStyle/>
          <a:p>
            <a:pPr marL="228600" indent="-228600"/>
            <a:r>
              <a:rPr lang="en-US" altLang="en-US" sz="1000"/>
              <a:t>There are both initial and continuing filing requirements for associations to maintain their tax-exempt status. </a:t>
            </a:r>
          </a:p>
          <a:p>
            <a:pPr marL="228600" indent="-228600">
              <a:buFontTx/>
              <a:buAutoNum type="alphaUcPeriod"/>
            </a:pPr>
            <a:r>
              <a:rPr lang="en-US" altLang="en-US" sz="1000" b="1"/>
              <a:t>IRS Form 990, </a:t>
            </a:r>
            <a:r>
              <a:rPr lang="en-US" altLang="en-US" sz="1000" b="1" i="1"/>
              <a:t>Return of Organization Exempt from Income Tax: </a:t>
            </a:r>
            <a:r>
              <a:rPr lang="en-US" altLang="en-US" sz="1000"/>
              <a:t>Form 990 is the public document which provides information that allows the IRS to determine whether the organization continues to fulfill the requirements for its tax-exempt status.  Form 990 explains the mission and program activities of the organization, and details revenues, expenses, and net assets.  This form should be filed annually with the IRS. </a:t>
            </a:r>
          </a:p>
          <a:p>
            <a:pPr marL="228600" indent="-228600">
              <a:buFontTx/>
              <a:buAutoNum type="alphaUcPeriod"/>
            </a:pPr>
            <a:r>
              <a:rPr lang="en-US" altLang="en-US" sz="1000" b="1"/>
              <a:t>Unrelated Business Income Tax (UBIT): </a:t>
            </a:r>
            <a:r>
              <a:rPr lang="en-US" altLang="en-US" sz="1000"/>
              <a:t>An exempt organization that has $1,000 or more of gross income from un unrelated business must file Form 990-T.  An organization must pay estimated tax if it expects its tax for the year to be $500 or more. </a:t>
            </a:r>
          </a:p>
          <a:p>
            <a:pPr marL="228600" indent="-228600">
              <a:buFontTx/>
              <a:buAutoNum type="alphaUcPeriod"/>
            </a:pPr>
            <a:r>
              <a:rPr lang="en-US" altLang="en-US" sz="1000" b="1"/>
              <a:t>Employment Taxes: </a:t>
            </a:r>
            <a:r>
              <a:rPr lang="en-US" altLang="en-US" sz="1000"/>
              <a:t>Every employer, including a tax-exempt organization, who pays wages to employees is responsible for withholding, depositing, paying and reporting federal income tax, social security taxes (FICA), and federal unemployment tax (FUTA) for such wage payments.  </a:t>
            </a:r>
          </a:p>
          <a:p>
            <a:pPr marL="228600" indent="-228600">
              <a:buFontTx/>
              <a:buAutoNum type="alphaUcPeriod"/>
            </a:pPr>
            <a:r>
              <a:rPr lang="en-US" altLang="en-US" sz="1000" b="1"/>
              <a:t>Independent Contractors: </a:t>
            </a:r>
            <a:r>
              <a:rPr lang="en-US" altLang="en-US" sz="1000"/>
              <a:t>If an association employs independent contractors to whom they pay at least $600 during the year for services, they must file IRS Form 1096, </a:t>
            </a:r>
            <a:r>
              <a:rPr lang="en-US" altLang="en-US" sz="1000" i="1"/>
              <a:t>Annual Summary and Transmittal of U.S. Information Return</a:t>
            </a:r>
            <a:r>
              <a:rPr lang="en-US" altLang="en-US" sz="1000"/>
              <a:t>, annually.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F77A14-BE1D-428B-A52D-64B379EBBACB}" type="slidenum">
              <a:rPr lang="en-US" altLang="en-US"/>
              <a:pPr/>
              <a:t>18</a:t>
            </a:fld>
            <a:endParaRPr lang="en-US" altLang="en-US"/>
          </a:p>
        </p:txBody>
      </p:sp>
      <p:sp>
        <p:nvSpPr>
          <p:cNvPr id="33794" name="Rectangle 2"/>
          <p:cNvSpPr>
            <a:spLocks noChangeArrowheads="1" noTextEdit="1"/>
          </p:cNvSpPr>
          <p:nvPr>
            <p:ph type="sldImg"/>
          </p:nvPr>
        </p:nvSpPr>
        <p:spPr>
          <a:ln/>
        </p:spPr>
      </p:sp>
      <p:sp>
        <p:nvSpPr>
          <p:cNvPr id="33795" name="Rectangle 3"/>
          <p:cNvSpPr>
            <a:spLocks noGrp="1" noChangeArrowheads="1"/>
          </p:cNvSpPr>
          <p:nvPr>
            <p:ph type="body" idx="1"/>
          </p:nvPr>
        </p:nvSpPr>
        <p:spPr/>
        <p:txBody>
          <a:bodyPr/>
          <a:lstStyle/>
          <a:p>
            <a:pPr marL="228600" indent="-228600">
              <a:buFontTx/>
              <a:buAutoNum type="alphaUcPeriod"/>
            </a:pPr>
            <a:r>
              <a:rPr lang="en-US" altLang="en-US" b="1"/>
              <a:t>Important Employment Tax Forms</a:t>
            </a:r>
          </a:p>
          <a:p>
            <a:pPr marL="228600" indent="-228600">
              <a:buFontTx/>
              <a:buChar char="•"/>
            </a:pPr>
            <a:r>
              <a:rPr lang="en-US" altLang="en-US" b="1"/>
              <a:t>IRS Form W-4, </a:t>
            </a:r>
            <a:r>
              <a:rPr lang="en-US" altLang="en-US" b="1" i="1"/>
              <a:t>Employee’s Withholding Allowance Certificate, </a:t>
            </a:r>
            <a:r>
              <a:rPr lang="en-US" altLang="en-US" b="1"/>
              <a:t>and I-9, </a:t>
            </a:r>
            <a:r>
              <a:rPr lang="en-US" altLang="en-US" b="1" i="1"/>
              <a:t>Employment Eligibility Verification: </a:t>
            </a:r>
            <a:r>
              <a:rPr lang="en-US" altLang="en-US"/>
              <a:t>The organization must file IRS Form W-4 and Form I-9 for each association employee. </a:t>
            </a:r>
          </a:p>
          <a:p>
            <a:pPr marL="228600" indent="-228600">
              <a:buFontTx/>
              <a:buChar char="•"/>
            </a:pPr>
            <a:r>
              <a:rPr lang="en-US" altLang="en-US" b="1"/>
              <a:t>IRS Form W-2, </a:t>
            </a:r>
            <a:r>
              <a:rPr lang="en-US" altLang="en-US" b="1" i="1"/>
              <a:t>Wage and Tax Statement: </a:t>
            </a:r>
            <a:r>
              <a:rPr lang="en-US" altLang="en-US"/>
              <a:t>The organization must furnish a copy of Form W-2 to each employee who received wages during the year. </a:t>
            </a:r>
          </a:p>
          <a:p>
            <a:pPr marL="228600" indent="-228600">
              <a:buFontTx/>
              <a:buChar char="•"/>
            </a:pPr>
            <a:r>
              <a:rPr lang="en-US" altLang="en-US" b="1"/>
              <a:t>IRS Form W-3, </a:t>
            </a:r>
            <a:r>
              <a:rPr lang="en-US" altLang="en-US" b="1" i="1"/>
              <a:t>Transmittal of Wage and Tax Statements</a:t>
            </a:r>
            <a:r>
              <a:rPr lang="en-US" altLang="en-US"/>
              <a:t>: The organization must file Form W-3 with the IRS to transmit Copy A of Forms W-2 to the Social Security Administration by the last day of February after the calendar year for which the Forms W-2 are prepared.  </a:t>
            </a:r>
          </a:p>
          <a:p>
            <a:pPr marL="228600" indent="-228600">
              <a:buFontTx/>
              <a:buChar char="•"/>
            </a:pPr>
            <a:r>
              <a:rPr lang="en-US" altLang="en-US" b="1"/>
              <a:t>IRS Form 945, </a:t>
            </a:r>
            <a:r>
              <a:rPr lang="en-US" altLang="en-US" b="1" i="1"/>
              <a:t>Annual Return of Withheld Federal Income Tax: </a:t>
            </a:r>
            <a:r>
              <a:rPr lang="en-US" altLang="en-US"/>
              <a:t>The organization must file Form 945 to report income tax withheld from non-payroll payments, such as pensions, IRAs, and backup withholding.  </a:t>
            </a:r>
            <a:endParaRPr lang="en-US" altLang="en-US" b="1"/>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5C5CE4-0B33-4BB5-8FE3-EDFD74748D43}" type="slidenum">
              <a:rPr lang="en-US" altLang="en-US"/>
              <a:pPr/>
              <a:t>19</a:t>
            </a:fld>
            <a:endParaRPr lang="en-US" altLang="en-US"/>
          </a:p>
        </p:txBody>
      </p:sp>
      <p:sp>
        <p:nvSpPr>
          <p:cNvPr id="35842" name="Rectangle 2"/>
          <p:cNvSpPr>
            <a:spLocks noChangeArrowheads="1" noTextEdit="1"/>
          </p:cNvSpPr>
          <p:nvPr>
            <p:ph type="sldImg"/>
          </p:nvPr>
        </p:nvSpPr>
        <p:spPr>
          <a:ln/>
        </p:spPr>
      </p:sp>
      <p:sp>
        <p:nvSpPr>
          <p:cNvPr id="35843" name="Rectangle 3"/>
          <p:cNvSpPr>
            <a:spLocks noGrp="1" noChangeArrowheads="1"/>
          </p:cNvSpPr>
          <p:nvPr>
            <p:ph type="body" idx="1"/>
          </p:nvPr>
        </p:nvSpPr>
        <p:spPr/>
        <p:txBody>
          <a:bodyPr/>
          <a:lstStyle/>
          <a:p>
            <a:r>
              <a:rPr lang="en-US" altLang="en-US"/>
              <a:t>B. </a:t>
            </a:r>
            <a:r>
              <a:rPr lang="en-US" altLang="en-US" b="1"/>
              <a:t>Reporting Charitable Contributions:  </a:t>
            </a:r>
            <a:r>
              <a:rPr lang="en-US" altLang="en-US"/>
              <a:t>Contributions to charitable causes are not taxed because they improve the general public good and do not benefit the taxpayer personally.  Gifts that are given to a qualified nonprofit organization, for which the donor receives nothing in return, are considered tax-deductible.  If the donor receives something in return for the donation, the difference between the amount of the donation and the value of the item received in return is deductible.  All charitable 501(c)(3) organizations can receive tax-deductible donations.  </a:t>
            </a:r>
          </a:p>
          <a:p>
            <a:endParaRPr lang="en-US" altLang="en-US"/>
          </a:p>
          <a:p>
            <a:r>
              <a:rPr lang="en-US" altLang="en-US"/>
              <a:t>C.  </a:t>
            </a:r>
            <a:r>
              <a:rPr lang="en-US" altLang="en-US" b="1"/>
              <a:t>Public Disclosure:  </a:t>
            </a:r>
            <a:r>
              <a:rPr lang="en-US" altLang="en-US"/>
              <a:t>In general, IRS regulations require tax-exempt organizations to provide copies of certain tax documents to requesting individuals.  These tax documents are usually to be provided immediately in the case of in-person requests and within 30 days in the case of written requests.  The tax-exempt organization may charge a reasonable copying fee plus actual postage.  These disclosure requirements are in addition to the requirement that tax-exempt organizations must make their tax documents available for public inspection.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DFF070-4FB6-4F13-AA41-0BF55E17BA93}" type="slidenum">
              <a:rPr lang="en-US" altLang="en-US"/>
              <a:pPr/>
              <a:t>21</a:t>
            </a:fld>
            <a:endParaRPr lang="en-US" altLang="en-US"/>
          </a:p>
        </p:txBody>
      </p:sp>
      <p:sp>
        <p:nvSpPr>
          <p:cNvPr id="38914" name="Rectangle 2"/>
          <p:cNvSpPr>
            <a:spLocks noChangeArrowheads="1" noTextEdit="1"/>
          </p:cNvSpPr>
          <p:nvPr>
            <p:ph type="sldImg"/>
          </p:nvPr>
        </p:nvSpPr>
        <p:spPr>
          <a:ln/>
        </p:spPr>
      </p:sp>
      <p:sp>
        <p:nvSpPr>
          <p:cNvPr id="38915" name="Rectangle 3"/>
          <p:cNvSpPr>
            <a:spLocks noGrp="1" noChangeArrowheads="1"/>
          </p:cNvSpPr>
          <p:nvPr>
            <p:ph type="body" idx="1"/>
          </p:nvPr>
        </p:nvSpPr>
        <p:spPr/>
        <p:txBody>
          <a:bodyPr/>
          <a:lstStyle/>
          <a:p>
            <a:pPr marL="228600" indent="-228600">
              <a:buFontTx/>
              <a:buAutoNum type="alphaUcPeriod"/>
            </a:pPr>
            <a:r>
              <a:rPr lang="en-US" altLang="en-US" b="1"/>
              <a:t>Organizational Changes that Could Jeopardize Compliance:  </a:t>
            </a:r>
            <a:r>
              <a:rPr lang="en-US" altLang="en-US"/>
              <a:t>A section 501(c)(3) organization will jeopardize its exemption if it ceases to be operated exclusively for exempt purposes.  A 501(c)(3) organization must: absolutely refrain from from participating in the political campaigns of candidates for local, state or federal office; restrict its lobbying activities to an insubstantial part of its total activities; ensure that its earnings do not benefit any private individual; not operate for the benefit of private interests; not operate for the primary purpose of conducting a trade or business that is not related to its exempt purpose; not have purposes or activities that are illegal or violate fundamental public policy.  </a:t>
            </a:r>
          </a:p>
          <a:p>
            <a:pPr marL="228600" indent="-228600">
              <a:buFontTx/>
              <a:buAutoNum type="alphaUcPeriod"/>
            </a:pPr>
            <a:r>
              <a:rPr lang="en-US" altLang="en-US"/>
              <a:t>  </a:t>
            </a:r>
            <a:r>
              <a:rPr lang="en-US" altLang="en-US" b="1"/>
              <a:t>Material Changes:  </a:t>
            </a:r>
            <a:r>
              <a:rPr lang="en-US" altLang="en-US"/>
              <a:t>An organization must notify the IRS of material changes in its form, activities, or sources of support.  This includes notifying the IRS of any merger with another organization and when the organization terminates.  An organization may seek a private letter ruling on the tax consequences or changes that it intends to make in its structure or activities.  </a:t>
            </a:r>
            <a:endParaRPr lang="en-US" altLang="en-US" b="1"/>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5192598-1746-4A06-BE85-E2A70FDA8778}" type="slidenum">
              <a:rPr lang="en-US" altLang="en-US"/>
              <a:pPr/>
              <a:t>22</a:t>
            </a:fld>
            <a:endParaRPr lang="en-US" altLang="en-US"/>
          </a:p>
        </p:txBody>
      </p:sp>
      <p:sp>
        <p:nvSpPr>
          <p:cNvPr id="40962" name="Rectangle 2"/>
          <p:cNvSpPr>
            <a:spLocks noChangeArrowheads="1" noTextEdit="1"/>
          </p:cNvSpPr>
          <p:nvPr>
            <p:ph type="sldImg"/>
          </p:nvPr>
        </p:nvSpPr>
        <p:spPr>
          <a:ln/>
        </p:spPr>
      </p:sp>
      <p:sp>
        <p:nvSpPr>
          <p:cNvPr id="40963" name="Rectangle 3"/>
          <p:cNvSpPr>
            <a:spLocks noGrp="1" noChangeArrowheads="1"/>
          </p:cNvSpPr>
          <p:nvPr>
            <p:ph type="body" idx="1"/>
          </p:nvPr>
        </p:nvSpPr>
        <p:spPr/>
        <p:txBody>
          <a:bodyPr/>
          <a:lstStyle/>
          <a:p>
            <a:pPr marL="228600" indent="-228600"/>
            <a:r>
              <a:rPr lang="en-US" altLang="en-US" sz="1000" b="1"/>
              <a:t>Independent Contractors</a:t>
            </a:r>
            <a:r>
              <a:rPr lang="en-US" altLang="en-US" b="1"/>
              <a:t> </a:t>
            </a:r>
          </a:p>
          <a:p>
            <a:pPr marL="228600" indent="-228600">
              <a:buFontTx/>
              <a:buChar char="•"/>
            </a:pPr>
            <a:r>
              <a:rPr lang="en-US" altLang="en-US"/>
              <a:t>Before a tax-exempt organization can determine how to treat payments for services rendered, it must first know the business relationship that exists between the organization and the person performing the services.  </a:t>
            </a:r>
          </a:p>
          <a:p>
            <a:pPr marL="228600" indent="-228600">
              <a:buFontTx/>
              <a:buChar char="•"/>
            </a:pPr>
            <a:r>
              <a:rPr lang="en-US" altLang="en-US"/>
              <a:t>It is critical that the organization make this determination due to tax differences between traditional employees and independent contractors.  Generally, organizations must withhold income taxes, withhold and pay Social Security and Medicare taxes, and pay unemployment taxes on wages paid to an employee.  The organization does NOT generally have to withhold or pay any taxes on payments to independent contractors.  </a:t>
            </a:r>
          </a:p>
          <a:p>
            <a:pPr marL="228600" indent="-228600">
              <a:buFontTx/>
              <a:buChar char="•"/>
            </a:pPr>
            <a:r>
              <a:rPr lang="en-US" altLang="en-US"/>
              <a:t>If the employee is considered to be an independent contractor, separate forms must be filed with the IRS:</a:t>
            </a:r>
          </a:p>
          <a:p>
            <a:pPr marL="228600" indent="-228600">
              <a:buFontTx/>
              <a:buAutoNum type="alphaLcPeriod"/>
            </a:pPr>
            <a:r>
              <a:rPr lang="en-US" altLang="en-US" b="1"/>
              <a:t>IRS Form 1096, </a:t>
            </a:r>
            <a:r>
              <a:rPr lang="en-US" altLang="en-US" b="1" i="1"/>
              <a:t>Annual Summary and Transmittal of U.S. Information Returns: </a:t>
            </a:r>
            <a:r>
              <a:rPr lang="en-US" altLang="en-US"/>
              <a:t>The organization should file Form 1096 to transmit Copy A of Forms 1099, 1098, 5498, and W-2G to the IRS.  The tax-exempt organization must file Form 1096 with each type of return annually. </a:t>
            </a:r>
          </a:p>
          <a:p>
            <a:pPr marL="228600" indent="-228600">
              <a:buFontTx/>
              <a:buAutoNum type="alphaLcPeriod"/>
            </a:pPr>
            <a:r>
              <a:rPr lang="en-US" altLang="en-US"/>
              <a:t> </a:t>
            </a:r>
            <a:r>
              <a:rPr lang="en-US" altLang="en-US" b="1"/>
              <a:t>IRS Form 1099-MISC, </a:t>
            </a:r>
            <a:r>
              <a:rPr lang="en-US" altLang="en-US" b="1" i="1"/>
              <a:t>Miscellaneous Income: </a:t>
            </a:r>
            <a:r>
              <a:rPr lang="en-US" altLang="en-US"/>
              <a:t>If a tax-exempt organization pays at least $600 during the year to a non-employee for services (including parts and materials) performed in the course of the organization’s business, it must furnish Form 1099-MISC to that person by January 31</a:t>
            </a:r>
            <a:r>
              <a:rPr lang="en-US" altLang="en-US" baseline="30000"/>
              <a:t>st</a:t>
            </a:r>
            <a:r>
              <a:rPr lang="en-US" altLang="en-US"/>
              <a:t> of the following year. </a:t>
            </a:r>
          </a:p>
          <a:p>
            <a:pPr marL="228600" indent="-228600">
              <a:buFontTx/>
              <a:buAutoNum type="alphaLcPeriod"/>
            </a:pPr>
            <a:r>
              <a:rPr lang="en-US" altLang="en-US"/>
              <a:t> </a:t>
            </a:r>
            <a:r>
              <a:rPr lang="en-US" altLang="en-US" b="1"/>
              <a:t>IRS Form W-9, </a:t>
            </a:r>
            <a:r>
              <a:rPr lang="en-US" altLang="en-US" b="1" i="1"/>
              <a:t>Request for Taxpayer Identification Number and Certification: </a:t>
            </a:r>
            <a:r>
              <a:rPr lang="en-US" altLang="en-US"/>
              <a:t>The organization should always ask the independent contractor to complete IRS Form W-9 before beginning work.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A6C41A-AE49-4BF3-9F52-81E2A818A202}" type="slidenum">
              <a:rPr lang="en-US" altLang="en-US"/>
              <a:pPr/>
              <a:t>24</a:t>
            </a:fld>
            <a:endParaRPr lang="en-US" altLang="en-US"/>
          </a:p>
        </p:txBody>
      </p:sp>
      <p:sp>
        <p:nvSpPr>
          <p:cNvPr id="44034" name="Rectangle 2"/>
          <p:cNvSpPr>
            <a:spLocks noChangeArrowheads="1" noTextEdit="1"/>
          </p:cNvSpPr>
          <p:nvPr>
            <p:ph type="sldImg"/>
          </p:nvPr>
        </p:nvSpPr>
        <p:spPr>
          <a:ln/>
        </p:spPr>
      </p:sp>
      <p:sp>
        <p:nvSpPr>
          <p:cNvPr id="44035" name="Rectangle 3"/>
          <p:cNvSpPr>
            <a:spLocks noGrp="1" noChangeArrowheads="1"/>
          </p:cNvSpPr>
          <p:nvPr>
            <p:ph type="body" idx="1"/>
          </p:nvPr>
        </p:nvSpPr>
        <p:spPr/>
        <p:txBody>
          <a:bodyPr/>
          <a:lstStyle/>
          <a:p>
            <a:r>
              <a:rPr lang="en-US" altLang="en-US" b="1"/>
              <a:t>Deductibility of Meeting Expenses for Attendees</a:t>
            </a:r>
          </a:p>
          <a:p>
            <a:pPr>
              <a:buFontTx/>
              <a:buChar char="•"/>
            </a:pPr>
            <a:r>
              <a:rPr lang="en-US" altLang="en-US"/>
              <a:t>Expenses incurred by association members or others in attending professional association conventions, seminars, and other meetings generally are tax-deductible as “ordinary and necessary business expenses” if the attendance is primarily for business or professional reasons rather than for pleasure or personal reasons.  </a:t>
            </a:r>
          </a:p>
          <a:p>
            <a:pPr>
              <a:buFontTx/>
              <a:buChar char="•"/>
            </a:pPr>
            <a:r>
              <a:rPr lang="en-US" altLang="en-US"/>
              <a:t>Items that typically are deductible under these circumstances include meeting registration fees, travel to and from the meetings, transportation at the meetings, lodging, and other incidental expenses.  If an individual’s firm pays for the expenses of attending the association meeting, the expenses ordinarily would be deductible on the firm’s tax return.  If an individual pays for the expenses and is not reimbursed by the firm, the expenses may be deductible on the individual’s tax return.  </a:t>
            </a:r>
          </a:p>
          <a:p>
            <a:pPr>
              <a:buFontTx/>
              <a:buChar char="•"/>
            </a:pPr>
            <a:r>
              <a:rPr lang="en-US" altLang="en-US"/>
              <a:t>Compliance: Problems may arise in the area of tax deductibility of expenses incurred in attending association meetings where individuals combine trips to the meetings with pleasure trips, where individuals bring their spouses to the meetings, or where the meetings are held in locations outside North America. </a:t>
            </a:r>
          </a:p>
          <a:p>
            <a:endParaRPr lang="en-US" altLang="en-US"/>
          </a:p>
          <a:p>
            <a:r>
              <a:rPr lang="en-US" altLang="en-US"/>
              <a:t>It is important to remember that the expenses of attending an association meeting are deductible only if the primary purpose for attending is to derive a business or professional benefit.  In order to make this determination, the IRS will look at the amount of time devoted to business or professional activities at the meeting when compared to the amount of time devoted to recreational or social activities.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07A166-477F-4815-903F-81F1AC0CBCEE}" type="slidenum">
              <a:rPr lang="en-US" altLang="en-US"/>
              <a:pPr/>
              <a:t>25</a:t>
            </a:fld>
            <a:endParaRPr lang="en-US" altLang="en-US"/>
          </a:p>
        </p:txBody>
      </p:sp>
      <p:sp>
        <p:nvSpPr>
          <p:cNvPr id="46082" name="Rectangle 2"/>
          <p:cNvSpPr>
            <a:spLocks noChangeArrowheads="1" noTextEdit="1"/>
          </p:cNvSpPr>
          <p:nvPr>
            <p:ph type="sldImg"/>
          </p:nvPr>
        </p:nvSpPr>
        <p:spPr>
          <a:ln/>
        </p:spPr>
      </p:sp>
      <p:sp>
        <p:nvSpPr>
          <p:cNvPr id="46083" name="Rectangle 3"/>
          <p:cNvSpPr>
            <a:spLocks noGrp="1" noChangeArrowheads="1"/>
          </p:cNvSpPr>
          <p:nvPr>
            <p:ph type="body" idx="1"/>
          </p:nvPr>
        </p:nvSpPr>
        <p:spPr/>
        <p:txBody>
          <a:bodyPr/>
          <a:lstStyle/>
          <a:p>
            <a:r>
              <a:rPr lang="en-US" altLang="en-US" u="sng"/>
              <a:t>Guidelines for Ensuring Meeting Attendance Will be Tax-deductible</a:t>
            </a:r>
          </a:p>
          <a:p>
            <a:r>
              <a:rPr lang="en-US" altLang="en-US"/>
              <a:t>It is possible to glean some arbitrary guidelines from the IRS regarding maximizing the likelihood of tax-deductible treatment for expenses of participants, but is is important to note that these are only guidelines, not universal recommendations. </a:t>
            </a:r>
          </a:p>
          <a:p>
            <a:pPr>
              <a:buFontTx/>
              <a:buChar char="•"/>
            </a:pPr>
            <a:r>
              <a:rPr lang="en-US" altLang="en-US"/>
              <a:t>The program of any meeting should be planned to reflect the business or professional interests of attendees.  </a:t>
            </a:r>
          </a:p>
          <a:p>
            <a:pPr>
              <a:buFontTx/>
              <a:buChar char="•"/>
            </a:pPr>
            <a:r>
              <a:rPr lang="en-US" altLang="en-US"/>
              <a:t>Announcements, brochures, agendas, printed programs, and all other documentation of a meeting’s subject matter should emphasize its business and professional aspects and de-emphasize any incidental social or pleasure aspects. </a:t>
            </a:r>
          </a:p>
          <a:p>
            <a:pPr>
              <a:buFontTx/>
              <a:buChar char="•"/>
            </a:pPr>
            <a:r>
              <a:rPr lang="en-US" altLang="en-US"/>
              <a:t>The major portion of a program should be business-related or profession-related. </a:t>
            </a:r>
          </a:p>
          <a:p>
            <a:pPr>
              <a:buFontTx/>
              <a:buChar char="•"/>
            </a:pPr>
            <a:r>
              <a:rPr lang="en-US" altLang="en-US"/>
              <a:t>Promotion of an association meeting as tax-deductible runs certain risks because the association cannot control all factors used to determine, for a specific individual, if expenses for attending are indeed deductible.  Most associations avoid making representations to attendees regarding their own tax-deductibility of meeting expenses.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068E44-513B-4251-86C7-1E3EE71D9544}" type="slidenum">
              <a:rPr lang="en-US" altLang="en-US"/>
              <a:pPr/>
              <a:t>27</a:t>
            </a:fld>
            <a:endParaRPr lang="en-US" altLang="en-US"/>
          </a:p>
        </p:txBody>
      </p:sp>
      <p:sp>
        <p:nvSpPr>
          <p:cNvPr id="49154" name="Rectangle 2"/>
          <p:cNvSpPr>
            <a:spLocks noChangeArrowheads="1" noTextEdit="1"/>
          </p:cNvSpPr>
          <p:nvPr>
            <p:ph type="sldImg"/>
          </p:nvPr>
        </p:nvSpPr>
        <p:spPr>
          <a:ln/>
        </p:spPr>
      </p:sp>
      <p:sp>
        <p:nvSpPr>
          <p:cNvPr id="49155" name="Rectangle 3"/>
          <p:cNvSpPr>
            <a:spLocks noGrp="1" noChangeArrowheads="1"/>
          </p:cNvSpPr>
          <p:nvPr>
            <p:ph type="body" idx="1"/>
          </p:nvPr>
        </p:nvSpPr>
        <p:spPr/>
        <p:txBody>
          <a:bodyPr/>
          <a:lstStyle/>
          <a:p>
            <a:r>
              <a:rPr lang="en-US" altLang="en-US"/>
              <a:t>These sources were paraphrased in portions of this presentation, and are wonderful resources for any of the participants who might be interested in learning more about the topics introduced in this presentation.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5E7ABF-59E5-41E7-844D-BAC7DE27B9C6}" type="slidenum">
              <a:rPr lang="en-US" altLang="en-US"/>
              <a:pPr/>
              <a:t>2</a:t>
            </a:fld>
            <a:endParaRPr lang="en-US" altLang="en-US"/>
          </a:p>
        </p:txBody>
      </p:sp>
      <p:sp>
        <p:nvSpPr>
          <p:cNvPr id="6146" name="Rectangle 2"/>
          <p:cNvSpPr>
            <a:spLocks noChangeArrowheads="1" noTextEdit="1"/>
          </p:cNvSpPr>
          <p:nvPr>
            <p:ph type="sldImg"/>
          </p:nvPr>
        </p:nvSpPr>
        <p:spPr>
          <a:ln/>
        </p:spPr>
      </p:sp>
      <p:sp>
        <p:nvSpPr>
          <p:cNvPr id="6147" name="Rectangle 3"/>
          <p:cNvSpPr>
            <a:spLocks noGrp="1" noChangeArrowheads="1"/>
          </p:cNvSpPr>
          <p:nvPr>
            <p:ph type="body" idx="1"/>
          </p:nvPr>
        </p:nvSpPr>
        <p:spPr/>
        <p:txBody>
          <a:bodyPr/>
          <a:lstStyle/>
          <a:p>
            <a:r>
              <a:rPr lang="en-US" altLang="en-US"/>
              <a:t>This is an outline of the topics to be presented in this module.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F74220-4F5A-474A-B2BD-335EF87812A3}" type="slidenum">
              <a:rPr lang="en-US" altLang="en-US"/>
              <a:pPr/>
              <a:t>3</a:t>
            </a:fld>
            <a:endParaRPr lang="en-US" altLang="en-US"/>
          </a:p>
        </p:txBody>
      </p:sp>
      <p:sp>
        <p:nvSpPr>
          <p:cNvPr id="8194" name="Rectangle 2"/>
          <p:cNvSpPr>
            <a:spLocks noChangeArrowheads="1" noTextEdit="1"/>
          </p:cNvSpPr>
          <p:nvPr>
            <p:ph type="sldImg"/>
          </p:nvPr>
        </p:nvSpPr>
        <p:spPr>
          <a:ln/>
        </p:spPr>
      </p:sp>
      <p:sp>
        <p:nvSpPr>
          <p:cNvPr id="8195" name="Rectangle 3"/>
          <p:cNvSpPr>
            <a:spLocks noGrp="1" noChangeArrowheads="1"/>
          </p:cNvSpPr>
          <p:nvPr>
            <p:ph type="body" idx="1"/>
          </p:nvPr>
        </p:nvSpPr>
        <p:spPr/>
        <p:txBody>
          <a:bodyPr/>
          <a:lstStyle/>
          <a:p>
            <a:pPr marL="228600" indent="-228600"/>
            <a:r>
              <a:rPr lang="en-US" altLang="en-US"/>
              <a:t>A determination by the IRS of an organization’s tax-exempt status generally permits the organization to accumulate income without the burden of federal income taxes.  However, even though an organization is tax-exempt, it may occasionally have to pay taxes.  This may happen under three conditions:</a:t>
            </a:r>
          </a:p>
          <a:p>
            <a:pPr marL="228600" indent="-228600">
              <a:buFontTx/>
              <a:buAutoNum type="arabicParenR"/>
            </a:pPr>
            <a:r>
              <a:rPr lang="en-US" altLang="en-US"/>
              <a:t>The association may be subject to federal income taxes when it generates income from activities not related to the purpose for which tax exemption was originally granted.  This is called </a:t>
            </a:r>
            <a:r>
              <a:rPr lang="en-US" altLang="en-US" b="1"/>
              <a:t>Unrelated Business Income Tax (UBIT). </a:t>
            </a:r>
          </a:p>
          <a:p>
            <a:pPr marL="228600" indent="-228600">
              <a:buFontTx/>
              <a:buAutoNum type="arabicParenR"/>
            </a:pPr>
            <a:r>
              <a:rPr lang="en-US" altLang="en-US"/>
              <a:t>An exempt association may also be required, depending on the tax laws of the jurisdiction where it is located or organized, to pay </a:t>
            </a:r>
            <a:r>
              <a:rPr lang="en-US" altLang="en-US" b="1"/>
              <a:t>local taxes</a:t>
            </a:r>
            <a:r>
              <a:rPr lang="en-US" altLang="en-US"/>
              <a:t> on real estate or personal property, </a:t>
            </a:r>
            <a:r>
              <a:rPr lang="en-US" altLang="en-US" b="1"/>
              <a:t>sales taxes</a:t>
            </a:r>
            <a:r>
              <a:rPr lang="en-US" altLang="en-US"/>
              <a:t> on goods or services, and certain other </a:t>
            </a:r>
            <a:r>
              <a:rPr lang="en-US" altLang="en-US" b="1"/>
              <a:t>miscellaneous taxes</a:t>
            </a:r>
            <a:r>
              <a:rPr lang="en-US" altLang="en-US"/>
              <a:t>.  </a:t>
            </a:r>
          </a:p>
          <a:p>
            <a:pPr marL="228600" indent="-228600">
              <a:buFontTx/>
              <a:buAutoNum type="arabicParenR"/>
            </a:pPr>
            <a:r>
              <a:rPr lang="en-US" altLang="en-US"/>
              <a:t>The association must pay </a:t>
            </a:r>
            <a:r>
              <a:rPr lang="en-US" altLang="en-US" b="1"/>
              <a:t>employment taxes</a:t>
            </a:r>
            <a:r>
              <a:rPr lang="en-US" altLang="en-US"/>
              <a:t> for its employees, just like any other entity.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DAAC4F-27F7-408F-9AD1-BECFEB3D985C}" type="slidenum">
              <a:rPr lang="en-US" altLang="en-US"/>
              <a:pPr/>
              <a:t>4</a:t>
            </a:fld>
            <a:endParaRPr lang="en-US" altLang="en-US"/>
          </a:p>
        </p:txBody>
      </p:sp>
      <p:sp>
        <p:nvSpPr>
          <p:cNvPr id="10242" name="Rectangle 2"/>
          <p:cNvSpPr>
            <a:spLocks noChangeArrowheads="1" noTextEdit="1"/>
          </p:cNvSpPr>
          <p:nvPr>
            <p:ph type="sldImg"/>
          </p:nvPr>
        </p:nvSpPr>
        <p:spPr>
          <a:ln/>
        </p:spPr>
      </p:sp>
      <p:sp>
        <p:nvSpPr>
          <p:cNvPr id="10243" name="Rectangle 3"/>
          <p:cNvSpPr>
            <a:spLocks noGrp="1" noChangeArrowheads="1"/>
          </p:cNvSpPr>
          <p:nvPr>
            <p:ph type="body" idx="1"/>
          </p:nvPr>
        </p:nvSpPr>
        <p:spPr/>
        <p:txBody>
          <a:bodyPr/>
          <a:lstStyle/>
          <a:p>
            <a:r>
              <a:rPr lang="en-US" altLang="en-US"/>
              <a:t>Some of the primary reasons organizations may seek to attain (or retain) tax-exempt status include:</a:t>
            </a:r>
          </a:p>
          <a:p>
            <a:pPr>
              <a:buFontTx/>
              <a:buChar char="•"/>
            </a:pPr>
            <a:r>
              <a:rPr lang="en-US" altLang="en-US"/>
              <a:t>Tax-exempt status enables the organization to </a:t>
            </a:r>
            <a:r>
              <a:rPr lang="en-US" altLang="en-US" b="1"/>
              <a:t>receive dues and certain other income without paying taxes on that income. </a:t>
            </a:r>
          </a:p>
          <a:p>
            <a:pPr>
              <a:buFontTx/>
              <a:buChar char="•"/>
            </a:pPr>
            <a:r>
              <a:rPr lang="en-US" altLang="en-US"/>
              <a:t>Tax-exempt status generally allows the organization to </a:t>
            </a:r>
            <a:r>
              <a:rPr lang="en-US" altLang="en-US" b="1"/>
              <a:t>accumulate income tax-free</a:t>
            </a:r>
            <a:r>
              <a:rPr lang="en-US" altLang="en-US"/>
              <a:t>. </a:t>
            </a:r>
          </a:p>
          <a:p>
            <a:pPr>
              <a:buFontTx/>
              <a:buChar char="•"/>
            </a:pPr>
            <a:r>
              <a:rPr lang="en-US" altLang="en-US"/>
              <a:t>Tax-exempt status with the IRS may in some instances </a:t>
            </a:r>
            <a:r>
              <a:rPr lang="en-US" altLang="en-US" b="1"/>
              <a:t>meet state or local requirements for exemption</a:t>
            </a:r>
            <a:r>
              <a:rPr lang="en-US" altLang="en-US"/>
              <a:t> from property, sales, and other taxes.  </a:t>
            </a:r>
          </a:p>
          <a:p>
            <a:pPr>
              <a:buFontTx/>
              <a:buChar char="•"/>
            </a:pPr>
            <a:r>
              <a:rPr lang="en-US" altLang="en-US"/>
              <a:t>Tax-exempt status entitles the organization to a </a:t>
            </a:r>
            <a:r>
              <a:rPr lang="en-US" altLang="en-US" b="1"/>
              <a:t>threshold deduction with regard to unrelated business income</a:t>
            </a:r>
            <a:r>
              <a:rPr lang="en-US" altLang="en-US"/>
              <a:t>, which is not available to non-exempt organizations. </a:t>
            </a:r>
          </a:p>
          <a:p>
            <a:pPr>
              <a:buFontTx/>
              <a:buChar char="•"/>
            </a:pPr>
            <a:r>
              <a:rPr lang="en-US" altLang="en-US"/>
              <a:t>Tax-exempt status may allow or encourage </a:t>
            </a:r>
            <a:r>
              <a:rPr lang="en-US" altLang="en-US" b="1"/>
              <a:t>public officials</a:t>
            </a:r>
            <a:r>
              <a:rPr lang="en-US" altLang="en-US"/>
              <a:t> or others to work with the organization in a manner that they would not be able to do if the association were considered a for-profit organization. </a:t>
            </a:r>
          </a:p>
          <a:p>
            <a:pPr>
              <a:buFontTx/>
              <a:buChar char="•"/>
            </a:pPr>
            <a:r>
              <a:rPr lang="en-US" altLang="en-US"/>
              <a:t>Some types of tax-exempt status allow associations to </a:t>
            </a:r>
            <a:r>
              <a:rPr lang="en-US" altLang="en-US" b="1"/>
              <a:t>receive tax-deductible charitable contributions</a:t>
            </a:r>
            <a:r>
              <a:rPr lang="en-US" altLang="en-US"/>
              <a:t>. </a:t>
            </a:r>
          </a:p>
          <a:p>
            <a:pPr>
              <a:buFontTx/>
              <a:buChar char="•"/>
            </a:pPr>
            <a:r>
              <a:rPr lang="en-US" altLang="en-US"/>
              <a:t>Tax-exempt status may allow an organization to </a:t>
            </a:r>
            <a:r>
              <a:rPr lang="en-US" altLang="en-US" b="1"/>
              <a:t>qualify for nonprofit postal permits</a:t>
            </a:r>
            <a:r>
              <a:rPr lang="en-US" altLang="en-US"/>
              <a:t>, which provide significantly reduced postal rates.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3F956E-FD53-4722-B581-F94643937C3B}" type="slidenum">
              <a:rPr lang="en-US" altLang="en-US"/>
              <a:pPr/>
              <a:t>5</a:t>
            </a:fld>
            <a:endParaRPr lang="en-US" altLang="en-US"/>
          </a:p>
        </p:txBody>
      </p:sp>
      <p:sp>
        <p:nvSpPr>
          <p:cNvPr id="12290" name="Rectangle 2"/>
          <p:cNvSpPr>
            <a:spLocks noChangeArrowheads="1" noTextEdit="1"/>
          </p:cNvSpPr>
          <p:nvPr>
            <p:ph type="sldImg"/>
          </p:nvPr>
        </p:nvSpPr>
        <p:spPr>
          <a:ln/>
        </p:spPr>
      </p:sp>
      <p:sp>
        <p:nvSpPr>
          <p:cNvPr id="12291" name="Rectangle 3"/>
          <p:cNvSpPr>
            <a:spLocks noGrp="1" noChangeArrowheads="1"/>
          </p:cNvSpPr>
          <p:nvPr>
            <p:ph type="body" idx="1"/>
          </p:nvPr>
        </p:nvSpPr>
        <p:spPr/>
        <p:txBody>
          <a:bodyPr/>
          <a:lstStyle/>
          <a:p>
            <a:r>
              <a:rPr lang="en-US" altLang="en-US"/>
              <a:t>Discussion questions will appear throughout this presentation, intended for use by instructors to keep the audience involved and participating in the training seminar.  However, instructors may choose to present all of the information first, then break into groups to answer discussion questions at the end of the presentation.</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CBAA3AE-664D-4E55-9438-02D36ED993DC}" type="slidenum">
              <a:rPr lang="en-US" altLang="en-US"/>
              <a:pPr/>
              <a:t>6</a:t>
            </a:fld>
            <a:endParaRPr lang="en-US" altLang="en-US"/>
          </a:p>
        </p:txBody>
      </p:sp>
      <p:sp>
        <p:nvSpPr>
          <p:cNvPr id="14338" name="Rectangle 2"/>
          <p:cNvSpPr>
            <a:spLocks noChangeArrowheads="1" noTextEdit="1"/>
          </p:cNvSpPr>
          <p:nvPr>
            <p:ph type="sldImg"/>
          </p:nvPr>
        </p:nvSpPr>
        <p:spPr>
          <a:ln/>
        </p:spPr>
      </p:sp>
      <p:sp>
        <p:nvSpPr>
          <p:cNvPr id="14339" name="Rectangle 3"/>
          <p:cNvSpPr>
            <a:spLocks noGrp="1" noChangeArrowheads="1"/>
          </p:cNvSpPr>
          <p:nvPr>
            <p:ph type="body" idx="1"/>
          </p:nvPr>
        </p:nvSpPr>
        <p:spPr/>
        <p:txBody>
          <a:bodyPr/>
          <a:lstStyle/>
          <a:p>
            <a:pPr marL="228600" indent="-228600"/>
            <a:r>
              <a:rPr lang="en-US" altLang="en-US"/>
              <a:t>Why do federal, state, and local governments grant tax-exempt status to certain organizations?  </a:t>
            </a:r>
          </a:p>
          <a:p>
            <a:pPr marL="228600" indent="-228600"/>
            <a:endParaRPr lang="en-US" altLang="en-US"/>
          </a:p>
          <a:p>
            <a:pPr marL="228600" indent="-228600">
              <a:buFontTx/>
              <a:buAutoNum type="arabicPeriod"/>
            </a:pPr>
            <a:r>
              <a:rPr lang="en-US" altLang="en-US" b="1"/>
              <a:t>Nonprofit organizations relieve the government’s burden</a:t>
            </a:r>
            <a:r>
              <a:rPr lang="en-US" altLang="en-US"/>
              <a:t>.  Private schools and hospitals, day care centers, homeless shelters, and other nonprofits provide services that the government might otherwise be required to offer.  Through tax-exemption, the government supports the work of nonprofits and receives a direct benefit in return.  </a:t>
            </a:r>
          </a:p>
          <a:p>
            <a:pPr marL="228600" indent="-228600">
              <a:buFontTx/>
              <a:buAutoNum type="arabicPeriod"/>
            </a:pPr>
            <a:r>
              <a:rPr lang="en-US" altLang="en-US" b="1"/>
              <a:t>Nonprofits benefit society</a:t>
            </a:r>
            <a:r>
              <a:rPr lang="en-US" altLang="en-US"/>
              <a:t>.  Nonprofits encourage civic involvement, provide information on public policy issues, encourage economic development, and do other activities that make society richer and more vibrant.  Even though the government only benefits from these services indirectly, the public benefits overall.  </a:t>
            </a:r>
          </a:p>
          <a:p>
            <a:pPr marL="228600" indent="-228600">
              <a:buFontTx/>
              <a:buAutoNum type="arabicPeriod"/>
            </a:pPr>
            <a:r>
              <a:rPr lang="en-US" altLang="en-US" b="1"/>
              <a:t>Taxing nonprofits would be difficult and counter-productive</a:t>
            </a:r>
            <a:r>
              <a:rPr lang="en-US" altLang="en-US"/>
              <a:t>.  If the government were to tax nonprofits, it would have difficulty determining what qualified as taxable income.  The government would also have to consider the adverse effects taxation might have on the viability of many worthwhile organizations.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E008A8-5480-4519-8CB3-852B6E680864}" type="slidenum">
              <a:rPr lang="en-US" altLang="en-US"/>
              <a:pPr/>
              <a:t>8</a:t>
            </a:fld>
            <a:endParaRPr lang="en-US" altLang="en-US"/>
          </a:p>
        </p:txBody>
      </p:sp>
      <p:sp>
        <p:nvSpPr>
          <p:cNvPr id="17410" name="Rectangle 2"/>
          <p:cNvSpPr>
            <a:spLocks noChangeArrowheads="1" noTextEdit="1"/>
          </p:cNvSpPr>
          <p:nvPr>
            <p:ph type="sldImg"/>
          </p:nvPr>
        </p:nvSpPr>
        <p:spPr>
          <a:ln/>
        </p:spPr>
      </p:sp>
      <p:sp>
        <p:nvSpPr>
          <p:cNvPr id="17411" name="Rectangle 3"/>
          <p:cNvSpPr>
            <a:spLocks noGrp="1" noChangeArrowheads="1"/>
          </p:cNvSpPr>
          <p:nvPr>
            <p:ph type="body" idx="1"/>
          </p:nvPr>
        </p:nvSpPr>
        <p:spPr/>
        <p:txBody>
          <a:bodyPr/>
          <a:lstStyle/>
          <a:p>
            <a:pPr marL="228600" indent="-228600"/>
            <a:r>
              <a:rPr lang="en-US" altLang="en-US"/>
              <a:t>The criteria for the 501(c)(3) classification are somewhat overlapping, and neither the IRS nor the courts have consistently emphasized all of them. </a:t>
            </a:r>
          </a:p>
          <a:p>
            <a:pPr marL="228600" indent="-228600">
              <a:buFontTx/>
              <a:buAutoNum type="arabicParenR"/>
            </a:pPr>
            <a:r>
              <a:rPr lang="en-US" altLang="en-US" b="1"/>
              <a:t>The organization must be organized and operated primarily for purposes that are beneficial to the public interest</a:t>
            </a:r>
            <a:r>
              <a:rPr lang="en-US" altLang="en-US"/>
              <a:t>, including: relief of the poor, advancement of education and science, building or maintenance of public monuments, lessening the burden of the government, elimination of discrimination, and combating community deterioration.  Unrelated activities will not disqualify the organization from 501(c)(3) status so long as they do not constitute a substantial part of the organization’s overall activities. </a:t>
            </a:r>
          </a:p>
          <a:p>
            <a:pPr marL="228600" indent="-228600">
              <a:buFontTx/>
              <a:buAutoNum type="arabicParenR"/>
            </a:pPr>
            <a:r>
              <a:rPr lang="en-US" altLang="en-US" b="1"/>
              <a:t>The organization must not be organized for profit</a:t>
            </a:r>
            <a:r>
              <a:rPr lang="en-US" altLang="en-US"/>
              <a:t>.  This standard can usually be met by incorporation under state nonprofit corporation law with clear language in the association’s Articles of Incorporation and bylaws.  These governing documents should be carefully drafted to ensure compliance with this organizational test.</a:t>
            </a:r>
          </a:p>
          <a:p>
            <a:pPr marL="228600" indent="-228600">
              <a:buFontTx/>
              <a:buAutoNum type="arabicParenR"/>
            </a:pPr>
            <a:r>
              <a:rPr lang="en-US" altLang="en-US" b="1"/>
              <a:t>The organization must have a written plan for its own dissolution that supports the purposes stated in its Articles of Incorporation.</a:t>
            </a:r>
            <a:r>
              <a:rPr lang="en-US" altLang="en-US"/>
              <a:t>  Upon dissolution, the organization’s assets must be distributed to another 501(c)(3) charity or association. </a:t>
            </a:r>
          </a:p>
          <a:p>
            <a:pPr marL="228600" indent="-228600">
              <a:buFontTx/>
              <a:buAutoNum type="arabicParenR"/>
            </a:pPr>
            <a:r>
              <a:rPr lang="en-US" altLang="en-US" b="1"/>
              <a:t>The organization must protect itself against, and prevent, private benefit from its operations.  </a:t>
            </a:r>
            <a:r>
              <a:rPr lang="en-US" altLang="en-US"/>
              <a:t>No part of the organization’s net earnings can be intended for the benefit of any private shareholder or individual.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03A6E0-DB34-42E1-B4D4-DB349B382810}" type="slidenum">
              <a:rPr lang="en-US" altLang="en-US"/>
              <a:pPr/>
              <a:t>9</a:t>
            </a:fld>
            <a:endParaRPr lang="en-US" altLang="en-US"/>
          </a:p>
        </p:txBody>
      </p:sp>
      <p:sp>
        <p:nvSpPr>
          <p:cNvPr id="19458" name="Rectangle 2"/>
          <p:cNvSpPr>
            <a:spLocks noChangeArrowheads="1" noTextEdit="1"/>
          </p:cNvSpPr>
          <p:nvPr>
            <p:ph type="sldImg"/>
          </p:nvPr>
        </p:nvSpPr>
        <p:spPr>
          <a:ln/>
        </p:spPr>
      </p:sp>
      <p:sp>
        <p:nvSpPr>
          <p:cNvPr id="19459" name="Rectangle 3"/>
          <p:cNvSpPr>
            <a:spLocks noGrp="1" noChangeArrowheads="1"/>
          </p:cNvSpPr>
          <p:nvPr>
            <p:ph type="body" idx="1"/>
          </p:nvPr>
        </p:nvSpPr>
        <p:spPr/>
        <p:txBody>
          <a:bodyPr/>
          <a:lstStyle/>
          <a:p>
            <a:r>
              <a:rPr lang="en-US" altLang="en-US"/>
              <a:t>Criteria for 501(c)(3) Tax Exemption, continued:</a:t>
            </a:r>
          </a:p>
          <a:p>
            <a:r>
              <a:rPr lang="en-US" altLang="en-US"/>
              <a:t>5. </a:t>
            </a:r>
            <a:r>
              <a:rPr lang="en-US" altLang="en-US" b="1"/>
              <a:t>The organization’s activities must not be confined to the performance of particular services for individual members.  </a:t>
            </a:r>
            <a:r>
              <a:rPr lang="en-US" altLang="en-US"/>
              <a:t>Each association service must be viewed by itself to see if it could be considered a particular service for individual members and detrimental to tax-exempt status.  However, specific incidental services to members (i.e., advice to a member from association staff) will not be considered a violation of the statute. </a:t>
            </a:r>
          </a:p>
          <a:p>
            <a:r>
              <a:rPr lang="en-US" altLang="en-US"/>
              <a:t>6. </a:t>
            </a:r>
            <a:r>
              <a:rPr lang="en-US" altLang="en-US" b="1"/>
              <a:t>No substantial part of the organization’s activities may constitute carrying on propaganda or otherwise attempting to influence legislation.  </a:t>
            </a:r>
            <a:r>
              <a:rPr lang="en-US" altLang="en-US"/>
              <a:t>Qualifying associations place limits on lobbying, though some associations may elect, in lieu of the uncertain substantial test with respect to lobbying activities, to be governed by a limitation defined in terms of dollar expenditures.  </a:t>
            </a:r>
          </a:p>
          <a:p>
            <a:r>
              <a:rPr lang="en-US" altLang="en-US"/>
              <a:t>7. </a:t>
            </a:r>
            <a:r>
              <a:rPr lang="en-US" altLang="en-US" b="1"/>
              <a:t>The organization must not participate in any political campaign on behalf of any candidate for public office.  </a:t>
            </a:r>
            <a:r>
              <a:rPr lang="en-US" altLang="en-US"/>
              <a:t>Political activities related to campaigns must be avoided, including position statements written in support of specific candidates or political parties.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3481C2-90EC-46CE-99C9-DF6FBFDCC700}" type="slidenum">
              <a:rPr lang="en-US" altLang="en-US"/>
              <a:pPr/>
              <a:t>11</a:t>
            </a:fld>
            <a:endParaRPr lang="en-US" altLang="en-US"/>
          </a:p>
        </p:txBody>
      </p:sp>
      <p:sp>
        <p:nvSpPr>
          <p:cNvPr id="22530" name="Rectangle 2"/>
          <p:cNvSpPr>
            <a:spLocks noChangeArrowheads="1" noTextEdit="1"/>
          </p:cNvSpPr>
          <p:nvPr>
            <p:ph type="sldImg"/>
          </p:nvPr>
        </p:nvSpPr>
        <p:spPr>
          <a:ln/>
        </p:spPr>
      </p:sp>
      <p:sp>
        <p:nvSpPr>
          <p:cNvPr id="22531" name="Rectangle 3"/>
          <p:cNvSpPr>
            <a:spLocks noGrp="1" noChangeArrowheads="1"/>
          </p:cNvSpPr>
          <p:nvPr>
            <p:ph type="body" idx="1"/>
          </p:nvPr>
        </p:nvSpPr>
        <p:spPr/>
        <p:txBody>
          <a:bodyPr/>
          <a:lstStyle/>
          <a:p>
            <a:r>
              <a:rPr lang="en-US" altLang="en-US"/>
              <a:t>During its existence, any tax-exempt organization will have numerous interactions with the IRS.  An organization’s “life cycle,” in terms of its interaction with the IRS, contains five phases: </a:t>
            </a:r>
          </a:p>
          <a:p>
            <a:pPr>
              <a:buFontTx/>
              <a:buChar char="•"/>
            </a:pPr>
            <a:r>
              <a:rPr lang="en-US" altLang="en-US"/>
              <a:t>Phase I: Starting Out</a:t>
            </a:r>
          </a:p>
          <a:p>
            <a:pPr>
              <a:buFontTx/>
              <a:buChar char="•"/>
            </a:pPr>
            <a:r>
              <a:rPr lang="en-US" altLang="en-US"/>
              <a:t>Phase II: Applying to the IRS</a:t>
            </a:r>
          </a:p>
          <a:p>
            <a:pPr>
              <a:buFontTx/>
              <a:buChar char="•"/>
            </a:pPr>
            <a:r>
              <a:rPr lang="en-US" altLang="en-US"/>
              <a:t>Phase III: Annual Filings </a:t>
            </a:r>
          </a:p>
          <a:p>
            <a:pPr>
              <a:buFontTx/>
              <a:buChar char="•"/>
            </a:pPr>
            <a:r>
              <a:rPr lang="en-US" altLang="en-US"/>
              <a:t>Phase IV: Ongoing Compliance</a:t>
            </a:r>
          </a:p>
          <a:p>
            <a:pPr>
              <a:buFontTx/>
              <a:buChar char="•"/>
            </a:pPr>
            <a:r>
              <a:rPr lang="en-US" altLang="en-US"/>
              <a:t>Phase V: Significant Organizational Changes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endParaRPr lang="en-US" altLang="en-US"/>
          </a:p>
        </p:txBody>
      </p:sp>
      <p:sp>
        <p:nvSpPr>
          <p:cNvPr id="19" name="Footer Placeholder 18"/>
          <p:cNvSpPr>
            <a:spLocks noGrp="1"/>
          </p:cNvSpPr>
          <p:nvPr>
            <p:ph type="ftr" sz="quarter" idx="11"/>
          </p:nvPr>
        </p:nvSpPr>
        <p:spPr/>
        <p:txBody>
          <a:bodyPr/>
          <a:lstStyle/>
          <a:p>
            <a:endParaRPr lang="en-US" altLang="en-US"/>
          </a:p>
        </p:txBody>
      </p:sp>
      <p:sp>
        <p:nvSpPr>
          <p:cNvPr id="27" name="Slide Number Placeholder 26"/>
          <p:cNvSpPr>
            <a:spLocks noGrp="1"/>
          </p:cNvSpPr>
          <p:nvPr>
            <p:ph type="sldNum" sz="quarter" idx="12"/>
          </p:nvPr>
        </p:nvSpPr>
        <p:spPr/>
        <p:txBody>
          <a:bodyPr/>
          <a:lstStyle/>
          <a:p>
            <a:fld id="{3519515A-9582-4F11-962F-65A798DF2EDD}" type="slidenum">
              <a:rPr lang="en-US" altLang="en-US" smtClean="0"/>
              <a:pPr/>
              <a:t>‹#›</a:t>
            </a:fld>
            <a:endParaRPr lang="en-US"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DFF14C00-6A30-4ED6-B9EB-F773B5D1F682}" type="slidenum">
              <a:rPr lang="en-US" altLang="en-US" smtClean="0"/>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7EFF1D09-8733-4501-9E6B-A6717FB4AE49}" type="slidenum">
              <a:rPr lang="en-US" altLang="en-US" smtClean="0"/>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9787C09F-B3E5-4334-AFDC-219AA7851FBB}" type="slidenum">
              <a:rPr lang="en-US" altLang="en-US" smtClean="0"/>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74DB2D22-BD51-4DC8-A33D-D7D43703FE1D}" type="slidenum">
              <a:rPr lang="en-US" altLang="en-US" smtClean="0"/>
              <a:pPr/>
              <a:t>‹#›</a:t>
            </a:fld>
            <a:endParaRPr lang="en-US"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9CAF5831-F852-44F5-A33C-12C77D15CABC}" type="slidenum">
              <a:rPr lang="en-US" altLang="en-US" smtClean="0"/>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2AD1B077-5A51-4B0B-A00A-F71DD3F3431C}" type="slidenum">
              <a:rPr lang="en-US" altLang="en-US" smtClean="0"/>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BF8F41DD-323F-4796-816E-886600379E78}" type="slidenum">
              <a:rPr lang="en-US" altLang="en-US" smtClean="0"/>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EFACE7DA-AE3A-4B0C-8D5C-04DABBF7C03A}" type="slidenum">
              <a:rPr lang="en-US" altLang="en-US" smtClean="0"/>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40D69898-CF09-4726-9B86-722A607DC9BF}" type="slidenum">
              <a:rPr lang="en-US" altLang="en-US" smtClean="0"/>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a:xfrm>
            <a:off x="8077200" y="6356350"/>
            <a:ext cx="609600" cy="365125"/>
          </a:xfrm>
        </p:spPr>
        <p:txBody>
          <a:bodyPr/>
          <a:lstStyle/>
          <a:p>
            <a:fld id="{916EA731-3735-4711-9616-D5D48690458B}" type="slidenum">
              <a:rPr lang="en-US" altLang="en-US" smtClean="0"/>
              <a:pPr/>
              <a:t>‹#›</a:t>
            </a:fld>
            <a:endParaRPr lang="en-US" alt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lt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lt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15FBB41-57B1-46B2-AD63-9260A9FBCC09}" type="slidenum">
              <a:rPr lang="en-US" altLang="en-US" smtClean="0"/>
              <a:pPr/>
              <a:t>‹#›</a:t>
            </a:fld>
            <a:endParaRPr lang="en-US" alt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boardsource.org/"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http://www.irs.gov/charities"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295400"/>
            <a:ext cx="7772400" cy="1981200"/>
          </a:xfrm>
        </p:spPr>
        <p:txBody>
          <a:bodyPr>
            <a:normAutofit fontScale="90000"/>
          </a:bodyPr>
          <a:lstStyle/>
          <a:p>
            <a:r>
              <a:rPr lang="en-US" altLang="en-US" dirty="0" smtClean="0"/>
              <a:t>Board Training Kits: </a:t>
            </a:r>
            <a:r>
              <a:rPr lang="en-US" altLang="en-US" dirty="0"/>
              <a:t/>
            </a:r>
            <a:br>
              <a:rPr lang="en-US" altLang="en-US" dirty="0"/>
            </a:br>
            <a:r>
              <a:rPr lang="en-US" altLang="en-US" dirty="0" smtClean="0"/>
              <a:t>#7 Nonprofit </a:t>
            </a:r>
            <a:r>
              <a:rPr lang="en-US" altLang="en-US" dirty="0"/>
              <a:t>Association </a:t>
            </a:r>
            <a:br>
              <a:rPr lang="en-US" altLang="en-US" dirty="0"/>
            </a:br>
            <a:r>
              <a:rPr lang="en-US" altLang="en-US" dirty="0"/>
              <a:t>Tax Compliance </a:t>
            </a:r>
          </a:p>
        </p:txBody>
      </p:sp>
      <p:sp>
        <p:nvSpPr>
          <p:cNvPr id="2051" name="Rectangle 3"/>
          <p:cNvSpPr>
            <a:spLocks noGrp="1" noChangeArrowheads="1"/>
          </p:cNvSpPr>
          <p:nvPr>
            <p:ph type="subTitle" idx="1"/>
          </p:nvPr>
        </p:nvSpPr>
        <p:spPr>
          <a:xfrm>
            <a:off x="1371600" y="4343400"/>
            <a:ext cx="6400800" cy="1295400"/>
          </a:xfrm>
        </p:spPr>
        <p:txBody>
          <a:bodyPr/>
          <a:lstStyle/>
          <a:p>
            <a:r>
              <a:rPr lang="en-US" altLang="en-US" sz="2800"/>
              <a:t>Presented by the </a:t>
            </a:r>
          </a:p>
          <a:p>
            <a:r>
              <a:rPr lang="en-US" altLang="en-US" sz="2800"/>
              <a:t>Southern Early Childhood Association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ltLang="en-US"/>
              <a:t>* DISCUSSION *</a:t>
            </a:r>
          </a:p>
        </p:txBody>
      </p:sp>
      <p:sp>
        <p:nvSpPr>
          <p:cNvPr id="20483" name="Rectangle 3"/>
          <p:cNvSpPr>
            <a:spLocks noGrp="1" noChangeArrowheads="1"/>
          </p:cNvSpPr>
          <p:nvPr>
            <p:ph idx="1"/>
          </p:nvPr>
        </p:nvSpPr>
        <p:spPr/>
        <p:txBody>
          <a:bodyPr/>
          <a:lstStyle/>
          <a:p>
            <a:r>
              <a:rPr lang="en-US" altLang="en-US"/>
              <a:t>How well does your organization conform to the seven criteria for 501(c)(3) tax-exempt status listed in this presentation? </a:t>
            </a:r>
          </a:p>
          <a:p>
            <a:r>
              <a:rPr lang="en-US" altLang="en-US"/>
              <a:t>What could be done to ensure that your association does not violate these criteria in the future?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ltLang="en-US" sz="3600" b="1"/>
              <a:t>Tax-Exempt Associations and the IRS: </a:t>
            </a:r>
            <a:br>
              <a:rPr lang="en-US" altLang="en-US" sz="3600" b="1"/>
            </a:br>
            <a:r>
              <a:rPr lang="en-US" altLang="en-US" sz="3600" b="1"/>
              <a:t>A Timeline</a:t>
            </a:r>
          </a:p>
        </p:txBody>
      </p:sp>
      <p:sp>
        <p:nvSpPr>
          <p:cNvPr id="21507" name="Rectangle 3"/>
          <p:cNvSpPr>
            <a:spLocks noGrp="1" noChangeArrowheads="1"/>
          </p:cNvSpPr>
          <p:nvPr>
            <p:ph idx="1"/>
          </p:nvPr>
        </p:nvSpPr>
        <p:spPr>
          <a:xfrm>
            <a:off x="685800" y="2209800"/>
            <a:ext cx="7772400" cy="3886200"/>
          </a:xfrm>
        </p:spPr>
        <p:txBody>
          <a:bodyPr/>
          <a:lstStyle/>
          <a:p>
            <a:r>
              <a:rPr lang="en-US" altLang="en-US"/>
              <a:t>Phase One: Starting Out </a:t>
            </a:r>
          </a:p>
          <a:p>
            <a:r>
              <a:rPr lang="en-US" altLang="en-US"/>
              <a:t>Phase Two: Applying to the IRS</a:t>
            </a:r>
          </a:p>
          <a:p>
            <a:r>
              <a:rPr lang="en-US" altLang="en-US"/>
              <a:t>Phase Three: Annual Filings</a:t>
            </a:r>
          </a:p>
          <a:p>
            <a:r>
              <a:rPr lang="en-US" altLang="en-US"/>
              <a:t>Phase Four: Ongoing Compliance </a:t>
            </a:r>
          </a:p>
          <a:p>
            <a:r>
              <a:rPr lang="en-US" altLang="en-US"/>
              <a:t>Phase Five: Significant Organizational Changes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85800" y="609600"/>
            <a:ext cx="7772400" cy="609600"/>
          </a:xfrm>
        </p:spPr>
        <p:txBody>
          <a:bodyPr/>
          <a:lstStyle/>
          <a:p>
            <a:r>
              <a:rPr lang="en-US" altLang="en-US" b="1"/>
              <a:t>Phase I: Starting Out </a:t>
            </a:r>
          </a:p>
        </p:txBody>
      </p:sp>
      <p:sp>
        <p:nvSpPr>
          <p:cNvPr id="23555" name="Rectangle 3"/>
          <p:cNvSpPr>
            <a:spLocks noGrp="1" noChangeArrowheads="1"/>
          </p:cNvSpPr>
          <p:nvPr>
            <p:ph idx="1"/>
          </p:nvPr>
        </p:nvSpPr>
        <p:spPr/>
        <p:txBody>
          <a:bodyPr/>
          <a:lstStyle/>
          <a:p>
            <a:pPr marL="609600" indent="-609600">
              <a:buFontTx/>
              <a:buAutoNum type="alphaUcPeriod"/>
            </a:pPr>
            <a:r>
              <a:rPr lang="en-US" altLang="en-US"/>
              <a:t>Articles of Incorporation or charter </a:t>
            </a:r>
          </a:p>
          <a:p>
            <a:pPr marL="609600" indent="-609600">
              <a:buFontTx/>
              <a:buAutoNum type="alphaUcPeriod"/>
            </a:pPr>
            <a:r>
              <a:rPr lang="en-US" altLang="en-US"/>
              <a:t>Bylaws</a:t>
            </a:r>
          </a:p>
          <a:p>
            <a:pPr marL="609600" indent="-609600">
              <a:buFontTx/>
              <a:buAutoNum type="alphaUcPeriod"/>
            </a:pPr>
            <a:r>
              <a:rPr lang="en-US" altLang="en-US"/>
              <a:t>Employer Identification Number (EIN)</a:t>
            </a:r>
          </a:p>
          <a:p>
            <a:pPr marL="609600" indent="-609600">
              <a:buFontTx/>
              <a:buAutoNum type="alphaUcPeriod"/>
            </a:pPr>
            <a:r>
              <a:rPr lang="en-US" altLang="en-US"/>
              <a:t>Registration for Charitable Solicitation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85800" y="304800"/>
            <a:ext cx="7772400" cy="1066800"/>
          </a:xfrm>
        </p:spPr>
        <p:txBody>
          <a:bodyPr/>
          <a:lstStyle/>
          <a:p>
            <a:r>
              <a:rPr lang="en-US" altLang="en-US"/>
              <a:t>* DISCUSSION *</a:t>
            </a:r>
          </a:p>
        </p:txBody>
      </p:sp>
      <p:sp>
        <p:nvSpPr>
          <p:cNvPr id="25603" name="Rectangle 3"/>
          <p:cNvSpPr>
            <a:spLocks noGrp="1" noChangeArrowheads="1"/>
          </p:cNvSpPr>
          <p:nvPr>
            <p:ph idx="1"/>
          </p:nvPr>
        </p:nvSpPr>
        <p:spPr>
          <a:xfrm>
            <a:off x="685800" y="1371600"/>
            <a:ext cx="7772400" cy="4724400"/>
          </a:xfrm>
        </p:spPr>
        <p:txBody>
          <a:bodyPr/>
          <a:lstStyle/>
          <a:p>
            <a:r>
              <a:rPr lang="en-US" altLang="en-US"/>
              <a:t>Do your organization’s Articles of Incorporation and bylaws conform to the 501(c)(3) standards for stating organizational purpose?  </a:t>
            </a:r>
          </a:p>
          <a:p>
            <a:r>
              <a:rPr lang="en-US" altLang="en-US"/>
              <a:t>Does your association have an Employer Identification Number? </a:t>
            </a:r>
          </a:p>
          <a:p>
            <a:r>
              <a:rPr lang="en-US" altLang="en-US"/>
              <a:t>Does your state require your association to file paperwork in order to solicit charitable contributions within its borders?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tLang="en-US" b="1"/>
              <a:t>Phase II: Applying to the IRS</a:t>
            </a:r>
          </a:p>
        </p:txBody>
      </p:sp>
      <p:sp>
        <p:nvSpPr>
          <p:cNvPr id="26627" name="Rectangle 3"/>
          <p:cNvSpPr>
            <a:spLocks noGrp="1" noChangeArrowheads="1"/>
          </p:cNvSpPr>
          <p:nvPr>
            <p:ph idx="1"/>
          </p:nvPr>
        </p:nvSpPr>
        <p:spPr/>
        <p:txBody>
          <a:bodyPr/>
          <a:lstStyle/>
          <a:p>
            <a:pPr marL="609600" indent="-609600">
              <a:buFontTx/>
              <a:buAutoNum type="alphaUcPeriod"/>
            </a:pPr>
            <a:r>
              <a:rPr lang="en-US" altLang="en-US"/>
              <a:t>Application criteria </a:t>
            </a:r>
          </a:p>
          <a:p>
            <a:pPr marL="609600" indent="-609600">
              <a:buFontTx/>
              <a:buAutoNum type="alphaUcPeriod"/>
            </a:pPr>
            <a:r>
              <a:rPr lang="en-US" altLang="en-US"/>
              <a:t>IRS Form 1023 </a:t>
            </a:r>
          </a:p>
          <a:p>
            <a:pPr marL="609600" indent="-609600">
              <a:buFontTx/>
              <a:buAutoNum type="alphaUcPeriod"/>
            </a:pPr>
            <a:r>
              <a:rPr lang="en-US" altLang="en-US"/>
              <a:t>IRS Form 8718</a:t>
            </a:r>
          </a:p>
          <a:p>
            <a:pPr marL="609600" indent="-609600">
              <a:buFontTx/>
              <a:buAutoNum type="alphaUcPeriod"/>
            </a:pPr>
            <a:r>
              <a:rPr lang="en-US" altLang="en-US"/>
              <a:t>IRS Processing </a:t>
            </a:r>
          </a:p>
          <a:p>
            <a:pPr marL="609600" indent="-609600">
              <a:buFontTx/>
              <a:buAutoNum type="alphaUcPeriod"/>
            </a:pPr>
            <a:r>
              <a:rPr lang="en-US" altLang="en-US"/>
              <a:t>IRS Determination Letter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5800" y="304800"/>
            <a:ext cx="7772400" cy="990600"/>
          </a:xfrm>
        </p:spPr>
        <p:txBody>
          <a:bodyPr/>
          <a:lstStyle/>
          <a:p>
            <a:r>
              <a:rPr lang="en-US" altLang="en-US"/>
              <a:t>* DISCUSSION *</a:t>
            </a:r>
          </a:p>
        </p:txBody>
      </p:sp>
      <p:sp>
        <p:nvSpPr>
          <p:cNvPr id="28675" name="Rectangle 3"/>
          <p:cNvSpPr>
            <a:spLocks noGrp="1" noChangeArrowheads="1"/>
          </p:cNvSpPr>
          <p:nvPr>
            <p:ph idx="1"/>
          </p:nvPr>
        </p:nvSpPr>
        <p:spPr>
          <a:xfrm>
            <a:off x="685800" y="1524000"/>
            <a:ext cx="7772400" cy="4572000"/>
          </a:xfrm>
        </p:spPr>
        <p:txBody>
          <a:bodyPr/>
          <a:lstStyle/>
          <a:p>
            <a:r>
              <a:rPr lang="en-US" altLang="en-US"/>
              <a:t>Based on the process described in “Phase II,” is there anything that your association should have done differently in its application for tax-exempt status?</a:t>
            </a:r>
          </a:p>
          <a:p>
            <a:r>
              <a:rPr lang="en-US" altLang="en-US"/>
              <a:t>Do you have proper documentation for each and every step?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ltLang="en-US" b="1"/>
              <a:t>Phase III: Annual Filings</a:t>
            </a:r>
          </a:p>
        </p:txBody>
      </p:sp>
      <p:sp>
        <p:nvSpPr>
          <p:cNvPr id="29699" name="Rectangle 3"/>
          <p:cNvSpPr>
            <a:spLocks noGrp="1" noChangeArrowheads="1"/>
          </p:cNvSpPr>
          <p:nvPr>
            <p:ph idx="1"/>
          </p:nvPr>
        </p:nvSpPr>
        <p:spPr/>
        <p:txBody>
          <a:bodyPr/>
          <a:lstStyle/>
          <a:p>
            <a:pPr marL="609600" indent="-609600">
              <a:buFontTx/>
              <a:buAutoNum type="alphaUcPeriod"/>
            </a:pPr>
            <a:r>
              <a:rPr lang="en-US" altLang="en-US"/>
              <a:t>IRS Form 990</a:t>
            </a:r>
          </a:p>
          <a:p>
            <a:pPr marL="609600" indent="-609600">
              <a:buFontTx/>
              <a:buAutoNum type="alphaUcPeriod"/>
            </a:pPr>
            <a:r>
              <a:rPr lang="en-US" altLang="en-US"/>
              <a:t>Unrelated Business Income Tax (UBIT)</a:t>
            </a:r>
          </a:p>
          <a:p>
            <a:pPr marL="609600" indent="-609600">
              <a:buFontTx/>
              <a:buAutoNum type="alphaUcPeriod"/>
            </a:pPr>
            <a:r>
              <a:rPr lang="en-US" altLang="en-US"/>
              <a:t>Employment Taxes</a:t>
            </a:r>
          </a:p>
          <a:p>
            <a:pPr marL="609600" indent="-609600">
              <a:buFontTx/>
              <a:buAutoNum type="alphaUcPeriod"/>
            </a:pPr>
            <a:r>
              <a:rPr lang="en-US" altLang="en-US"/>
              <a:t>Independent Contractors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ltLang="en-US"/>
              <a:t>* DISCUSSION *</a:t>
            </a:r>
          </a:p>
        </p:txBody>
      </p:sp>
      <p:sp>
        <p:nvSpPr>
          <p:cNvPr id="31747" name="Rectangle 3"/>
          <p:cNvSpPr>
            <a:spLocks noGrp="1" noChangeArrowheads="1"/>
          </p:cNvSpPr>
          <p:nvPr>
            <p:ph idx="1"/>
          </p:nvPr>
        </p:nvSpPr>
        <p:spPr/>
        <p:txBody>
          <a:bodyPr/>
          <a:lstStyle/>
          <a:p>
            <a:r>
              <a:rPr lang="en-US" altLang="en-US"/>
              <a:t>Does your association maintain a schedule and checklist for its annual filings with the IRS?  </a:t>
            </a:r>
          </a:p>
          <a:p>
            <a:r>
              <a:rPr lang="en-US" altLang="en-US"/>
              <a:t>Who is in charge of managing the filing process, and what type of oversight is employed by your association to ensure compliance with IRS regulations?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ltLang="en-US" b="1"/>
              <a:t>Phase IV: Ongoing Compliance</a:t>
            </a:r>
          </a:p>
        </p:txBody>
      </p:sp>
      <p:sp>
        <p:nvSpPr>
          <p:cNvPr id="32771" name="Rectangle 3"/>
          <p:cNvSpPr>
            <a:spLocks noGrp="1" noChangeArrowheads="1"/>
          </p:cNvSpPr>
          <p:nvPr>
            <p:ph idx="1"/>
          </p:nvPr>
        </p:nvSpPr>
        <p:spPr/>
        <p:txBody>
          <a:bodyPr/>
          <a:lstStyle/>
          <a:p>
            <a:pPr>
              <a:lnSpc>
                <a:spcPct val="90000"/>
              </a:lnSpc>
              <a:buFontTx/>
              <a:buNone/>
            </a:pPr>
            <a:r>
              <a:rPr lang="en-US" altLang="en-US"/>
              <a:t>A.</a:t>
            </a:r>
            <a:r>
              <a:rPr lang="en-US" altLang="en-US" u="sng"/>
              <a:t>Important Employment Tax Forms</a:t>
            </a:r>
          </a:p>
          <a:p>
            <a:pPr>
              <a:lnSpc>
                <a:spcPct val="90000"/>
              </a:lnSpc>
            </a:pPr>
            <a:r>
              <a:rPr lang="en-US" altLang="en-US" sz="2800"/>
              <a:t>IRS Form W-4, </a:t>
            </a:r>
            <a:r>
              <a:rPr lang="en-US" altLang="en-US" sz="2800" i="1"/>
              <a:t>Employee’s Withholding Allowance Certificate, and </a:t>
            </a:r>
            <a:r>
              <a:rPr lang="en-US" altLang="en-US" sz="2800"/>
              <a:t>I-9, </a:t>
            </a:r>
            <a:r>
              <a:rPr lang="en-US" altLang="en-US" sz="2800" i="1"/>
              <a:t>Employment Eligibility Verification </a:t>
            </a:r>
          </a:p>
          <a:p>
            <a:pPr>
              <a:lnSpc>
                <a:spcPct val="90000"/>
              </a:lnSpc>
            </a:pPr>
            <a:r>
              <a:rPr lang="en-US" altLang="en-US" sz="2800"/>
              <a:t>IRS Form W-2, </a:t>
            </a:r>
            <a:r>
              <a:rPr lang="en-US" altLang="en-US" sz="2800" i="1"/>
              <a:t>Wage and Tax Statement </a:t>
            </a:r>
          </a:p>
          <a:p>
            <a:pPr>
              <a:lnSpc>
                <a:spcPct val="90000"/>
              </a:lnSpc>
            </a:pPr>
            <a:r>
              <a:rPr lang="en-US" altLang="en-US" sz="2800"/>
              <a:t>IRS Form W-3, </a:t>
            </a:r>
            <a:r>
              <a:rPr lang="en-US" altLang="en-US" sz="2800" i="1"/>
              <a:t>Transmittal of Wage and Tax Statements </a:t>
            </a:r>
          </a:p>
          <a:p>
            <a:pPr>
              <a:lnSpc>
                <a:spcPct val="90000"/>
              </a:lnSpc>
            </a:pPr>
            <a:r>
              <a:rPr lang="en-US" altLang="en-US" sz="2800"/>
              <a:t>IRS Form 945, </a:t>
            </a:r>
            <a:r>
              <a:rPr lang="en-US" altLang="en-US" sz="2800" i="1"/>
              <a:t>Annual Return of Withheld Federal Income Tax </a:t>
            </a:r>
            <a:endParaRPr lang="en-US" altLang="en-US" sz="28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tLang="en-US" b="1"/>
              <a:t>Phase IV: Ongoing Compliance</a:t>
            </a:r>
          </a:p>
        </p:txBody>
      </p:sp>
      <p:sp>
        <p:nvSpPr>
          <p:cNvPr id="34819" name="Rectangle 3"/>
          <p:cNvSpPr>
            <a:spLocks noGrp="1" noChangeArrowheads="1"/>
          </p:cNvSpPr>
          <p:nvPr>
            <p:ph idx="1"/>
          </p:nvPr>
        </p:nvSpPr>
        <p:spPr>
          <a:xfrm>
            <a:off x="685800" y="2209800"/>
            <a:ext cx="7772400" cy="3886200"/>
          </a:xfrm>
        </p:spPr>
        <p:txBody>
          <a:bodyPr/>
          <a:lstStyle/>
          <a:p>
            <a:pPr>
              <a:buFontTx/>
              <a:buNone/>
            </a:pPr>
            <a:r>
              <a:rPr lang="en-US" altLang="en-US"/>
              <a:t>B. Reporting Charitable Contributions</a:t>
            </a:r>
          </a:p>
          <a:p>
            <a:pPr>
              <a:buFontTx/>
              <a:buNone/>
            </a:pPr>
            <a:endParaRPr lang="en-US" altLang="en-US"/>
          </a:p>
          <a:p>
            <a:pPr>
              <a:buFontTx/>
              <a:buNone/>
            </a:pPr>
            <a:r>
              <a:rPr lang="en-US" altLang="en-US"/>
              <a:t>C. Public Disclosure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304800"/>
            <a:ext cx="7772400" cy="838200"/>
          </a:xfrm>
        </p:spPr>
        <p:txBody>
          <a:bodyPr/>
          <a:lstStyle/>
          <a:p>
            <a:r>
              <a:rPr lang="en-US" altLang="en-US"/>
              <a:t>Topics to be Presented…</a:t>
            </a:r>
          </a:p>
        </p:txBody>
      </p:sp>
      <p:sp>
        <p:nvSpPr>
          <p:cNvPr id="5123" name="Rectangle 3"/>
          <p:cNvSpPr>
            <a:spLocks noGrp="1" noChangeArrowheads="1"/>
          </p:cNvSpPr>
          <p:nvPr>
            <p:ph idx="1"/>
          </p:nvPr>
        </p:nvSpPr>
        <p:spPr>
          <a:xfrm>
            <a:off x="685800" y="1600200"/>
            <a:ext cx="7772400" cy="4495800"/>
          </a:xfrm>
        </p:spPr>
        <p:txBody>
          <a:bodyPr/>
          <a:lstStyle/>
          <a:p>
            <a:r>
              <a:rPr lang="en-US" altLang="en-US"/>
              <a:t>Reasons associations seek tax-exempt status </a:t>
            </a:r>
          </a:p>
          <a:p>
            <a:r>
              <a:rPr lang="en-US" altLang="en-US"/>
              <a:t>Reasons to grant tax-exempt status</a:t>
            </a:r>
          </a:p>
          <a:p>
            <a:r>
              <a:rPr lang="en-US" altLang="en-US"/>
              <a:t>The 501(c)(3) IRS classification </a:t>
            </a:r>
          </a:p>
          <a:p>
            <a:r>
              <a:rPr lang="en-US" altLang="en-US"/>
              <a:t>Applying for tax-exempt status </a:t>
            </a:r>
          </a:p>
          <a:p>
            <a:r>
              <a:rPr lang="en-US" altLang="en-US"/>
              <a:t>Annual filings and tax compliance </a:t>
            </a:r>
          </a:p>
          <a:p>
            <a:r>
              <a:rPr lang="en-US" altLang="en-US"/>
              <a:t>Independent contractors </a:t>
            </a:r>
          </a:p>
          <a:p>
            <a:r>
              <a:rPr lang="en-US" altLang="en-US"/>
              <a:t>Deductibility of meeting expenses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altLang="en-US"/>
              <a:t>* DISCUSSION * </a:t>
            </a:r>
          </a:p>
        </p:txBody>
      </p:sp>
      <p:sp>
        <p:nvSpPr>
          <p:cNvPr id="36867" name="Rectangle 3"/>
          <p:cNvSpPr>
            <a:spLocks noGrp="1" noChangeArrowheads="1"/>
          </p:cNvSpPr>
          <p:nvPr>
            <p:ph idx="1"/>
          </p:nvPr>
        </p:nvSpPr>
        <p:spPr/>
        <p:txBody>
          <a:bodyPr/>
          <a:lstStyle/>
          <a:p>
            <a:r>
              <a:rPr lang="en-US" altLang="en-US"/>
              <a:t>Who manages your association’s tax process as it relates to employees?  </a:t>
            </a:r>
          </a:p>
          <a:p>
            <a:r>
              <a:rPr lang="en-US" altLang="en-US"/>
              <a:t>Are all required forms filed in a timely manner with the IRS and clearly documented in association files?  </a:t>
            </a:r>
          </a:p>
          <a:p>
            <a:r>
              <a:rPr lang="en-US" altLang="en-US"/>
              <a:t>Do any improvements in this process need to be made?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ltLang="en-US" sz="4000" b="1"/>
              <a:t>Phase V: Organizational Changes</a:t>
            </a:r>
          </a:p>
        </p:txBody>
      </p:sp>
      <p:sp>
        <p:nvSpPr>
          <p:cNvPr id="37891" name="Rectangle 3"/>
          <p:cNvSpPr>
            <a:spLocks noGrp="1" noChangeArrowheads="1"/>
          </p:cNvSpPr>
          <p:nvPr>
            <p:ph idx="1"/>
          </p:nvPr>
        </p:nvSpPr>
        <p:spPr/>
        <p:txBody>
          <a:bodyPr/>
          <a:lstStyle/>
          <a:p>
            <a:pPr marL="609600" indent="-609600">
              <a:buFontTx/>
              <a:buAutoNum type="alphaUcPeriod"/>
            </a:pPr>
            <a:r>
              <a:rPr lang="en-US" altLang="en-US"/>
              <a:t>Significant organizational changes that could jeopardize compliance </a:t>
            </a:r>
          </a:p>
          <a:p>
            <a:pPr marL="609600" indent="-609600">
              <a:buFontTx/>
              <a:buNone/>
            </a:pPr>
            <a:endParaRPr lang="en-US" altLang="en-US"/>
          </a:p>
          <a:p>
            <a:pPr marL="609600" indent="-609600">
              <a:buFontTx/>
              <a:buNone/>
            </a:pPr>
            <a:r>
              <a:rPr lang="en-US" altLang="en-US"/>
              <a:t>B.  Material changes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ltLang="en-US"/>
              <a:t>Independent Contractors </a:t>
            </a:r>
          </a:p>
        </p:txBody>
      </p:sp>
      <p:sp>
        <p:nvSpPr>
          <p:cNvPr id="39939" name="Rectangle 3"/>
          <p:cNvSpPr>
            <a:spLocks noGrp="1" noChangeArrowheads="1"/>
          </p:cNvSpPr>
          <p:nvPr>
            <p:ph idx="1"/>
          </p:nvPr>
        </p:nvSpPr>
        <p:spPr/>
        <p:txBody>
          <a:bodyPr/>
          <a:lstStyle/>
          <a:p>
            <a:r>
              <a:rPr lang="en-US" altLang="en-US"/>
              <a:t>Organization must specify if an employee is an “independent contractor.”</a:t>
            </a:r>
          </a:p>
          <a:p>
            <a:r>
              <a:rPr lang="en-US" altLang="en-US"/>
              <a:t>Organizations usually do not pay employment taxes on independent contractors. </a:t>
            </a:r>
          </a:p>
          <a:p>
            <a:r>
              <a:rPr lang="en-US" altLang="en-US"/>
              <a:t>Separate IRS forms must be filed for independent contractors.  </a:t>
            </a:r>
          </a:p>
          <a:p>
            <a:endParaRPr lang="en-US"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ltLang="en-US"/>
              <a:t>* DISCUSSION *</a:t>
            </a:r>
          </a:p>
        </p:txBody>
      </p:sp>
      <p:sp>
        <p:nvSpPr>
          <p:cNvPr id="41987" name="Rectangle 3"/>
          <p:cNvSpPr>
            <a:spLocks noGrp="1" noChangeArrowheads="1"/>
          </p:cNvSpPr>
          <p:nvPr>
            <p:ph idx="1"/>
          </p:nvPr>
        </p:nvSpPr>
        <p:spPr/>
        <p:txBody>
          <a:bodyPr/>
          <a:lstStyle/>
          <a:p>
            <a:r>
              <a:rPr lang="en-US" altLang="en-US"/>
              <a:t>Does your organization employ independent contractors? </a:t>
            </a:r>
          </a:p>
          <a:p>
            <a:r>
              <a:rPr lang="en-US" altLang="en-US"/>
              <a:t>Who is responsible for managing these contractors? </a:t>
            </a:r>
          </a:p>
          <a:p>
            <a:r>
              <a:rPr lang="en-US" altLang="en-US"/>
              <a:t>Is all required IRS documentation for independent contractors kept current and on file with the association?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altLang="en-US" sz="4000" b="1"/>
              <a:t>Deductibility of Meeting Expenses for Attendees</a:t>
            </a:r>
            <a:r>
              <a:rPr lang="en-US" altLang="en-US" sz="4000"/>
              <a:t> </a:t>
            </a:r>
          </a:p>
        </p:txBody>
      </p:sp>
      <p:sp>
        <p:nvSpPr>
          <p:cNvPr id="43011" name="Rectangle 3"/>
          <p:cNvSpPr>
            <a:spLocks noGrp="1" noChangeArrowheads="1"/>
          </p:cNvSpPr>
          <p:nvPr>
            <p:ph idx="1"/>
          </p:nvPr>
        </p:nvSpPr>
        <p:spPr/>
        <p:txBody>
          <a:bodyPr/>
          <a:lstStyle/>
          <a:p>
            <a:r>
              <a:rPr lang="en-US" altLang="en-US" sz="2800"/>
              <a:t>Meeting expenses for attendees may be deducted as “ordinary and necessary business expenses” if attendance is for professional reasons. </a:t>
            </a:r>
          </a:p>
          <a:p>
            <a:r>
              <a:rPr lang="en-US" altLang="en-US" sz="2800"/>
              <a:t>Items typically deductible include: registration fees, travel, transportation, lodging, incidental expenses </a:t>
            </a:r>
          </a:p>
          <a:p>
            <a:r>
              <a:rPr lang="en-US" altLang="en-US" sz="2800"/>
              <a:t>Compliance: Expenses are not deductible if combined with travel for pleasure, or if spouses accompany you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altLang="en-US" sz="3600" b="1"/>
              <a:t>Guidelines to Ensure Meetings Will be Tax-deductible for Attendees</a:t>
            </a:r>
          </a:p>
        </p:txBody>
      </p:sp>
      <p:sp>
        <p:nvSpPr>
          <p:cNvPr id="45059" name="Rectangle 3"/>
          <p:cNvSpPr>
            <a:spLocks noGrp="1" noChangeArrowheads="1"/>
          </p:cNvSpPr>
          <p:nvPr>
            <p:ph idx="1"/>
          </p:nvPr>
        </p:nvSpPr>
        <p:spPr/>
        <p:txBody>
          <a:bodyPr/>
          <a:lstStyle/>
          <a:p>
            <a:r>
              <a:rPr lang="en-US" altLang="en-US" sz="2800"/>
              <a:t>Conference program should be planned to reflect the professional interests of attendees. </a:t>
            </a:r>
          </a:p>
          <a:p>
            <a:r>
              <a:rPr lang="en-US" altLang="en-US" sz="2800"/>
              <a:t>Brochures and other promotional materials should emphasize its professional aspects. </a:t>
            </a:r>
          </a:p>
          <a:p>
            <a:r>
              <a:rPr lang="en-US" altLang="en-US" sz="2800"/>
              <a:t>The major portion of the conference program should be business-related. </a:t>
            </a:r>
          </a:p>
          <a:p>
            <a:r>
              <a:rPr lang="en-US" altLang="en-US" sz="2800"/>
              <a:t>Organizations should not, however, publicly promote their meeting as tax-deductible.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685800" y="304800"/>
            <a:ext cx="7772400" cy="1143000"/>
          </a:xfrm>
        </p:spPr>
        <p:txBody>
          <a:bodyPr/>
          <a:lstStyle/>
          <a:p>
            <a:r>
              <a:rPr lang="en-US" altLang="en-US"/>
              <a:t>* DISCUSSION *</a:t>
            </a:r>
          </a:p>
        </p:txBody>
      </p:sp>
      <p:sp>
        <p:nvSpPr>
          <p:cNvPr id="47107" name="Rectangle 3"/>
          <p:cNvSpPr>
            <a:spLocks noGrp="1" noChangeArrowheads="1"/>
          </p:cNvSpPr>
          <p:nvPr>
            <p:ph idx="1"/>
          </p:nvPr>
        </p:nvSpPr>
        <p:spPr>
          <a:xfrm>
            <a:off x="685800" y="1676400"/>
            <a:ext cx="7772400" cy="4419600"/>
          </a:xfrm>
        </p:spPr>
        <p:txBody>
          <a:bodyPr/>
          <a:lstStyle/>
          <a:p>
            <a:r>
              <a:rPr lang="en-US" altLang="en-US"/>
              <a:t>What measures are taken by your organization to meet IRS requirements so that meeting attendees have the potential to deduct their expenses? </a:t>
            </a:r>
          </a:p>
          <a:p>
            <a:r>
              <a:rPr lang="en-US" altLang="en-US"/>
              <a:t>What changes could be made to ensure your association’s compliance with the standards by which meeting expenses may be deducted?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685800" y="457200"/>
            <a:ext cx="7772400" cy="990600"/>
          </a:xfrm>
        </p:spPr>
        <p:txBody>
          <a:bodyPr/>
          <a:lstStyle/>
          <a:p>
            <a:r>
              <a:rPr lang="en-US" altLang="en-US" sz="3200">
                <a:solidFill>
                  <a:schemeClr val="tx1"/>
                </a:solidFill>
              </a:rPr>
              <a:t>Resources consulted for this presentation:</a:t>
            </a:r>
          </a:p>
        </p:txBody>
      </p:sp>
      <p:sp>
        <p:nvSpPr>
          <p:cNvPr id="48131" name="Rectangle 3"/>
          <p:cNvSpPr>
            <a:spLocks noGrp="1" noChangeArrowheads="1"/>
          </p:cNvSpPr>
          <p:nvPr>
            <p:ph idx="1"/>
          </p:nvPr>
        </p:nvSpPr>
        <p:spPr>
          <a:xfrm>
            <a:off x="685800" y="1524000"/>
            <a:ext cx="7772400" cy="4572000"/>
          </a:xfrm>
        </p:spPr>
        <p:txBody>
          <a:bodyPr/>
          <a:lstStyle/>
          <a:p>
            <a:r>
              <a:rPr lang="en-US" altLang="en-US" sz="2800">
                <a:hlinkClick r:id="rId3"/>
              </a:rPr>
              <a:t>www.BoardSource.org</a:t>
            </a:r>
            <a:r>
              <a:rPr lang="en-US" altLang="en-US" sz="2800"/>
              <a:t> </a:t>
            </a:r>
          </a:p>
          <a:p>
            <a:r>
              <a:rPr lang="en-US" altLang="en-US" sz="2800">
                <a:hlinkClick r:id="rId4"/>
              </a:rPr>
              <a:t>www.irs.gov/charities</a:t>
            </a:r>
            <a:r>
              <a:rPr lang="en-US" altLang="en-US" sz="2800"/>
              <a:t> </a:t>
            </a:r>
          </a:p>
          <a:p>
            <a:r>
              <a:rPr lang="en-US" altLang="en-US" sz="2800"/>
              <a:t>Jerald Jacobs. </a:t>
            </a:r>
            <a:r>
              <a:rPr lang="en-US" altLang="en-US" sz="2800" u="sng"/>
              <a:t>Association Law Handbook.</a:t>
            </a:r>
            <a:r>
              <a:rPr lang="en-US" altLang="en-US" sz="2800"/>
              <a:t> 3</a:t>
            </a:r>
            <a:r>
              <a:rPr lang="en-US" altLang="en-US" sz="2800" baseline="30000"/>
              <a:t>rd</a:t>
            </a:r>
            <a:r>
              <a:rPr lang="en-US" altLang="en-US" sz="2800"/>
              <a:t> Edition, Washington, DC: American Society of Association Executives, 1996. </a:t>
            </a:r>
          </a:p>
          <a:p>
            <a:r>
              <a:rPr lang="en-US" altLang="en-US" sz="2800"/>
              <a:t>Jeffrey Tenenbaum. </a:t>
            </a:r>
            <a:r>
              <a:rPr lang="en-US" altLang="en-US" sz="2800" u="sng"/>
              <a:t>Association Tax Compliance Guide.</a:t>
            </a:r>
            <a:r>
              <a:rPr lang="en-US" altLang="en-US" sz="2800"/>
              <a:t> Washington, DC: American Society of Association Executives, 2000.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ctrTitle"/>
          </p:nvPr>
        </p:nvSpPr>
        <p:spPr>
          <a:xfrm>
            <a:off x="685800" y="2286000"/>
            <a:ext cx="7772400" cy="1143000"/>
          </a:xfrm>
        </p:spPr>
        <p:txBody>
          <a:bodyPr/>
          <a:lstStyle/>
          <a:p>
            <a:r>
              <a:rPr lang="en-US" altLang="en-US"/>
              <a:t>Any final thoughts or questions? </a:t>
            </a:r>
          </a:p>
        </p:txBody>
      </p:sp>
      <p:sp>
        <p:nvSpPr>
          <p:cNvPr id="52227" name="Rectangle 3"/>
          <p:cNvSpPr>
            <a:spLocks noGrp="1" noChangeArrowheads="1"/>
          </p:cNvSpPr>
          <p:nvPr>
            <p:ph type="subTitle" idx="1"/>
          </p:nvPr>
        </p:nvSpPr>
        <p:spPr/>
        <p:txBody>
          <a:bodyPr/>
          <a:lstStyle/>
          <a:p>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a:t>Even tax-exempt organizations must pay taxes under certain conditions…</a:t>
            </a:r>
          </a:p>
        </p:txBody>
      </p:sp>
      <p:sp>
        <p:nvSpPr>
          <p:cNvPr id="7171" name="Rectangle 3"/>
          <p:cNvSpPr>
            <a:spLocks noGrp="1" noChangeArrowheads="1"/>
          </p:cNvSpPr>
          <p:nvPr>
            <p:ph idx="1"/>
          </p:nvPr>
        </p:nvSpPr>
        <p:spPr>
          <a:xfrm>
            <a:off x="685800" y="2514600"/>
            <a:ext cx="7772400" cy="3581400"/>
          </a:xfrm>
        </p:spPr>
        <p:txBody>
          <a:bodyPr/>
          <a:lstStyle/>
          <a:p>
            <a:pPr marL="609600" indent="-609600">
              <a:buFontTx/>
              <a:buAutoNum type="arabicParenR"/>
            </a:pPr>
            <a:r>
              <a:rPr lang="en-US" altLang="en-US"/>
              <a:t>Unrelated Business Income Tax (UBIT) </a:t>
            </a:r>
          </a:p>
          <a:p>
            <a:pPr marL="609600" indent="-609600">
              <a:buFontTx/>
              <a:buAutoNum type="arabicParenR"/>
            </a:pPr>
            <a:r>
              <a:rPr lang="en-US" altLang="en-US"/>
              <a:t>Local taxes, sales taxes, and other miscellaneous taxes</a:t>
            </a:r>
          </a:p>
          <a:p>
            <a:pPr marL="609600" indent="-609600">
              <a:buFontTx/>
              <a:buAutoNum type="arabicParenR"/>
            </a:pPr>
            <a:r>
              <a:rPr lang="en-US" altLang="en-US"/>
              <a:t>Employment taxes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z="3600" b="1"/>
              <a:t>Reasons for Organizations to Seek </a:t>
            </a:r>
            <a:br>
              <a:rPr lang="en-US" altLang="en-US" sz="3600" b="1"/>
            </a:br>
            <a:r>
              <a:rPr lang="en-US" altLang="en-US" sz="3600" b="1"/>
              <a:t>Tax-Exempt Status</a:t>
            </a:r>
            <a:r>
              <a:rPr lang="en-US" altLang="en-US" sz="3600"/>
              <a:t> </a:t>
            </a:r>
          </a:p>
        </p:txBody>
      </p:sp>
      <p:sp>
        <p:nvSpPr>
          <p:cNvPr id="9219" name="Rectangle 3"/>
          <p:cNvSpPr>
            <a:spLocks noGrp="1" noChangeArrowheads="1"/>
          </p:cNvSpPr>
          <p:nvPr>
            <p:ph idx="1"/>
          </p:nvPr>
        </p:nvSpPr>
        <p:spPr/>
        <p:txBody>
          <a:bodyPr/>
          <a:lstStyle/>
          <a:p>
            <a:r>
              <a:rPr lang="en-US" altLang="en-US" sz="2800"/>
              <a:t>Receive dues without taxation</a:t>
            </a:r>
          </a:p>
          <a:p>
            <a:r>
              <a:rPr lang="en-US" altLang="en-US" sz="2800"/>
              <a:t>Accumulate income tax-free</a:t>
            </a:r>
            <a:r>
              <a:rPr lang="en-US" altLang="en-US"/>
              <a:t> </a:t>
            </a:r>
          </a:p>
          <a:p>
            <a:r>
              <a:rPr lang="en-US" altLang="en-US" sz="2800"/>
              <a:t>Meet state or local requirements for exemption</a:t>
            </a:r>
          </a:p>
          <a:p>
            <a:r>
              <a:rPr lang="en-US" altLang="en-US" sz="2800"/>
              <a:t>Receive threshold deduction re: UBIT </a:t>
            </a:r>
          </a:p>
          <a:p>
            <a:r>
              <a:rPr lang="en-US" altLang="en-US" sz="2800"/>
              <a:t>Encourage public officials to work with the organization</a:t>
            </a:r>
          </a:p>
          <a:p>
            <a:r>
              <a:rPr lang="en-US" altLang="en-US" sz="2800"/>
              <a:t>Receive tax-deductible charitable contributions </a:t>
            </a:r>
          </a:p>
          <a:p>
            <a:r>
              <a:rPr lang="en-US" altLang="en-US" sz="2800"/>
              <a:t>Qualify for nonprofit postal permits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a:t>* DISCUSSION *</a:t>
            </a:r>
          </a:p>
        </p:txBody>
      </p:sp>
      <p:sp>
        <p:nvSpPr>
          <p:cNvPr id="11267" name="Rectangle 3"/>
          <p:cNvSpPr>
            <a:spLocks noGrp="1" noChangeArrowheads="1"/>
          </p:cNvSpPr>
          <p:nvPr>
            <p:ph idx="1"/>
          </p:nvPr>
        </p:nvSpPr>
        <p:spPr/>
        <p:txBody>
          <a:bodyPr/>
          <a:lstStyle/>
          <a:p>
            <a:r>
              <a:rPr lang="en-US" altLang="en-US"/>
              <a:t>If your organization is currently tax-exempt, what were the reasons for which it sought that status?  </a:t>
            </a:r>
          </a:p>
          <a:p>
            <a:r>
              <a:rPr lang="en-US" altLang="en-US"/>
              <a:t>If your organization is not currently tax-exempt, would it be beneficial for you to seek that status now?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fontScale="90000"/>
          </a:bodyPr>
          <a:lstStyle/>
          <a:p>
            <a:r>
              <a:rPr lang="en-US" altLang="en-US" sz="4000" b="1"/>
              <a:t>Why are nonprofit organizations tax-exempt?</a:t>
            </a:r>
            <a:r>
              <a:rPr lang="en-US" altLang="en-US" sz="4000"/>
              <a:t> </a:t>
            </a:r>
          </a:p>
        </p:txBody>
      </p:sp>
      <p:sp>
        <p:nvSpPr>
          <p:cNvPr id="13315" name="Rectangle 3"/>
          <p:cNvSpPr>
            <a:spLocks noGrp="1" noChangeArrowheads="1"/>
          </p:cNvSpPr>
          <p:nvPr>
            <p:ph idx="1"/>
          </p:nvPr>
        </p:nvSpPr>
        <p:spPr/>
        <p:txBody>
          <a:bodyPr/>
          <a:lstStyle/>
          <a:p>
            <a:r>
              <a:rPr lang="en-US" altLang="en-US"/>
              <a:t>Nonprofits organizations relieve the government’s burden for supplying services to citizens. </a:t>
            </a:r>
          </a:p>
          <a:p>
            <a:r>
              <a:rPr lang="en-US" altLang="en-US"/>
              <a:t>Nonprofit organizations benefit society. </a:t>
            </a:r>
          </a:p>
          <a:p>
            <a:r>
              <a:rPr lang="en-US" altLang="en-US"/>
              <a:t>Taxing nonprofit organizations would be difficult and counter-productive for the government.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a:t>* DISCUSSION *</a:t>
            </a:r>
          </a:p>
        </p:txBody>
      </p:sp>
      <p:sp>
        <p:nvSpPr>
          <p:cNvPr id="15363" name="Rectangle 3"/>
          <p:cNvSpPr>
            <a:spLocks noGrp="1" noChangeArrowheads="1"/>
          </p:cNvSpPr>
          <p:nvPr>
            <p:ph idx="1"/>
          </p:nvPr>
        </p:nvSpPr>
        <p:spPr/>
        <p:txBody>
          <a:bodyPr/>
          <a:lstStyle/>
          <a:p>
            <a:r>
              <a:rPr lang="en-US" altLang="en-US"/>
              <a:t>What aspects of your association’s mission or purpose qualify it for tax-exempt status?</a:t>
            </a:r>
          </a:p>
          <a:p>
            <a:r>
              <a:rPr lang="en-US" altLang="en-US"/>
              <a:t>In what ways does your association relieve the government’s burden and benefit society?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228600"/>
            <a:ext cx="7772400" cy="990600"/>
          </a:xfrm>
        </p:spPr>
        <p:txBody>
          <a:bodyPr/>
          <a:lstStyle/>
          <a:p>
            <a:r>
              <a:rPr lang="en-US" altLang="en-US" sz="3600" u="sng"/>
              <a:t>Criteria for 501(c)(3) Tax Exemption</a:t>
            </a:r>
          </a:p>
        </p:txBody>
      </p:sp>
      <p:sp>
        <p:nvSpPr>
          <p:cNvPr id="16387" name="Rectangle 3"/>
          <p:cNvSpPr>
            <a:spLocks noGrp="1" noChangeArrowheads="1"/>
          </p:cNvSpPr>
          <p:nvPr>
            <p:ph idx="1"/>
          </p:nvPr>
        </p:nvSpPr>
        <p:spPr>
          <a:xfrm>
            <a:off x="685800" y="1371600"/>
            <a:ext cx="7772400" cy="4724400"/>
          </a:xfrm>
        </p:spPr>
        <p:txBody>
          <a:bodyPr/>
          <a:lstStyle/>
          <a:p>
            <a:pPr marL="609600" indent="-609600">
              <a:lnSpc>
                <a:spcPct val="90000"/>
              </a:lnSpc>
              <a:buFontTx/>
              <a:buAutoNum type="arabicParenR"/>
            </a:pPr>
            <a:r>
              <a:rPr lang="en-US" altLang="en-US"/>
              <a:t>Organization must be organized and operated for purposes beneficial to the public interest. </a:t>
            </a:r>
          </a:p>
          <a:p>
            <a:pPr marL="609600" indent="-609600">
              <a:lnSpc>
                <a:spcPct val="90000"/>
              </a:lnSpc>
              <a:buFontTx/>
              <a:buAutoNum type="arabicParenR"/>
            </a:pPr>
            <a:r>
              <a:rPr lang="en-US" altLang="en-US"/>
              <a:t>Organization must not be organized for profit. </a:t>
            </a:r>
          </a:p>
          <a:p>
            <a:pPr marL="609600" indent="-609600">
              <a:lnSpc>
                <a:spcPct val="90000"/>
              </a:lnSpc>
              <a:buFontTx/>
              <a:buAutoNum type="arabicParenR"/>
            </a:pPr>
            <a:r>
              <a:rPr lang="en-US" altLang="en-US"/>
              <a:t>Organization must have a written plan for its own dissolution.  </a:t>
            </a:r>
          </a:p>
          <a:p>
            <a:pPr marL="609600" indent="-609600">
              <a:lnSpc>
                <a:spcPct val="90000"/>
              </a:lnSpc>
              <a:buFontTx/>
              <a:buAutoNum type="arabicParenR"/>
            </a:pPr>
            <a:r>
              <a:rPr lang="en-US" altLang="en-US"/>
              <a:t>Organization must protect itself against private benefit from its operations.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228600"/>
            <a:ext cx="7772400" cy="1066800"/>
          </a:xfrm>
        </p:spPr>
        <p:txBody>
          <a:bodyPr/>
          <a:lstStyle/>
          <a:p>
            <a:r>
              <a:rPr lang="en-US" altLang="en-US" sz="3600" u="sng"/>
              <a:t>Criteria for 501(c)(3) Tax Exemption</a:t>
            </a:r>
          </a:p>
        </p:txBody>
      </p:sp>
      <p:sp>
        <p:nvSpPr>
          <p:cNvPr id="18435" name="Rectangle 3"/>
          <p:cNvSpPr>
            <a:spLocks noGrp="1" noChangeArrowheads="1"/>
          </p:cNvSpPr>
          <p:nvPr>
            <p:ph idx="1"/>
          </p:nvPr>
        </p:nvSpPr>
        <p:spPr>
          <a:xfrm>
            <a:off x="685800" y="1371600"/>
            <a:ext cx="7772400" cy="4724400"/>
          </a:xfrm>
        </p:spPr>
        <p:txBody>
          <a:bodyPr/>
          <a:lstStyle/>
          <a:p>
            <a:pPr>
              <a:buFontTx/>
              <a:buNone/>
            </a:pPr>
            <a:r>
              <a:rPr lang="en-US" altLang="en-US"/>
              <a:t>5) The organization’s activities must not provide specific services for individual members. </a:t>
            </a:r>
          </a:p>
          <a:p>
            <a:pPr>
              <a:buFontTx/>
              <a:buNone/>
            </a:pPr>
            <a:r>
              <a:rPr lang="en-US" altLang="en-US"/>
              <a:t>6) No substantial part of the organization’s activities may attempt to influence legislation. </a:t>
            </a:r>
          </a:p>
          <a:p>
            <a:pPr>
              <a:buFontTx/>
              <a:buNone/>
            </a:pPr>
            <a:r>
              <a:rPr lang="en-US" altLang="en-US"/>
              <a:t>7) The organization must not participate in any political campaign on behalf of any candidate.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273</TotalTime>
  <Words>4219</Words>
  <Application>Microsoft Office PowerPoint</Application>
  <PresentationFormat>On-screen Show (4:3)</PresentationFormat>
  <Paragraphs>221</Paragraphs>
  <Slides>28</Slides>
  <Notes>19</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28</vt:i4>
      </vt:variant>
    </vt:vector>
  </HeadingPairs>
  <TitlesOfParts>
    <vt:vector size="30" baseType="lpstr">
      <vt:lpstr>Times New Roman</vt:lpstr>
      <vt:lpstr>Flow</vt:lpstr>
      <vt:lpstr>Board Training Kits:  #7 Nonprofit Association  Tax Compliance </vt:lpstr>
      <vt:lpstr>Topics to be Presented…</vt:lpstr>
      <vt:lpstr>Even tax-exempt organizations must pay taxes under certain conditions…</vt:lpstr>
      <vt:lpstr>Reasons for Organizations to Seek  Tax-Exempt Status </vt:lpstr>
      <vt:lpstr>* DISCUSSION *</vt:lpstr>
      <vt:lpstr>Why are nonprofit organizations tax-exempt? </vt:lpstr>
      <vt:lpstr>* DISCUSSION *</vt:lpstr>
      <vt:lpstr>Criteria for 501(c)(3) Tax Exemption</vt:lpstr>
      <vt:lpstr>Criteria for 501(c)(3) Tax Exemption</vt:lpstr>
      <vt:lpstr>* DISCUSSION *</vt:lpstr>
      <vt:lpstr>Tax-Exempt Associations and the IRS:  A Timeline</vt:lpstr>
      <vt:lpstr>Phase I: Starting Out </vt:lpstr>
      <vt:lpstr>* DISCUSSION *</vt:lpstr>
      <vt:lpstr>Phase II: Applying to the IRS</vt:lpstr>
      <vt:lpstr>* DISCUSSION *</vt:lpstr>
      <vt:lpstr>Phase III: Annual Filings</vt:lpstr>
      <vt:lpstr>* DISCUSSION *</vt:lpstr>
      <vt:lpstr>Phase IV: Ongoing Compliance</vt:lpstr>
      <vt:lpstr>Phase IV: Ongoing Compliance</vt:lpstr>
      <vt:lpstr>* DISCUSSION * </vt:lpstr>
      <vt:lpstr>Phase V: Organizational Changes</vt:lpstr>
      <vt:lpstr>Independent Contractors </vt:lpstr>
      <vt:lpstr>* DISCUSSION *</vt:lpstr>
      <vt:lpstr>Deductibility of Meeting Expenses for Attendees </vt:lpstr>
      <vt:lpstr>Guidelines to Ensure Meetings Will be Tax-deductible for Attendees</vt:lpstr>
      <vt:lpstr>* DISCUSSION *</vt:lpstr>
      <vt:lpstr>Resources consulted for this presentation:</vt:lpstr>
      <vt:lpstr>Any final thoughts or questions?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 Module 7:  Nonprofit Association  Tax Compliance</dc:title>
  <dc:creator>Glenda Bean</dc:creator>
  <cp:lastModifiedBy>Megan</cp:lastModifiedBy>
  <cp:revision>27</cp:revision>
  <dcterms:created xsi:type="dcterms:W3CDTF">2006-04-22T17:27:14Z</dcterms:created>
  <dcterms:modified xsi:type="dcterms:W3CDTF">2016-08-15T16:19:24Z</dcterms:modified>
</cp:coreProperties>
</file>