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79" r:id="rId8"/>
    <p:sldId id="262" r:id="rId9"/>
    <p:sldId id="263" r:id="rId10"/>
    <p:sldId id="280" r:id="rId11"/>
    <p:sldId id="264" r:id="rId12"/>
    <p:sldId id="265" r:id="rId13"/>
    <p:sldId id="266" r:id="rId14"/>
    <p:sldId id="267" r:id="rId15"/>
    <p:sldId id="281" r:id="rId16"/>
    <p:sldId id="268" r:id="rId17"/>
    <p:sldId id="282" r:id="rId18"/>
    <p:sldId id="269" r:id="rId19"/>
    <p:sldId id="283" r:id="rId20"/>
    <p:sldId id="270" r:id="rId21"/>
    <p:sldId id="271" r:id="rId22"/>
    <p:sldId id="272" r:id="rId23"/>
    <p:sldId id="273" r:id="rId24"/>
    <p:sldId id="284" r:id="rId25"/>
    <p:sldId id="274" r:id="rId26"/>
    <p:sldId id="275" r:id="rId27"/>
    <p:sldId id="276" r:id="rId28"/>
    <p:sldId id="285" r:id="rId29"/>
    <p:sldId id="277" r:id="rId30"/>
    <p:sldId id="278"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547" autoAdjust="0"/>
    <p:restoredTop sz="90929"/>
  </p:normalViewPr>
  <p:slideViewPr>
    <p:cSldViewPr>
      <p:cViewPr varScale="1">
        <p:scale>
          <a:sx n="106" d="100"/>
          <a:sy n="106" d="100"/>
        </p:scale>
        <p:origin x="-17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8371"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58372"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8373"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5B1053-02D6-4D55-80B8-5B9EC52891B5}" type="slidenum">
              <a:rPr lang="en-US" altLang="en-US"/>
              <a:pPr/>
              <a:t>‹#›</a:t>
            </a:fld>
            <a:endParaRPr lang="en-US" altLang="en-US"/>
          </a:p>
        </p:txBody>
      </p:sp>
    </p:spTree>
    <p:extLst>
      <p:ext uri="{BB962C8B-B14F-4D97-AF65-F5344CB8AC3E}">
        <p14:creationId xmlns:p14="http://schemas.microsoft.com/office/powerpoint/2010/main" val="1825821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614E415-B909-4BED-9208-C815E6C1CBA4}" type="slidenum">
              <a:rPr lang="en-US" altLang="en-US"/>
              <a:pPr/>
              <a:t>‹#›</a:t>
            </a:fld>
            <a:endParaRPr lang="en-US" altLang="en-US"/>
          </a:p>
        </p:txBody>
      </p:sp>
    </p:spTree>
    <p:extLst>
      <p:ext uri="{BB962C8B-B14F-4D97-AF65-F5344CB8AC3E}">
        <p14:creationId xmlns:p14="http://schemas.microsoft.com/office/powerpoint/2010/main" val="37121992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F0649E-FC4D-4EEA-ACDB-3FFFD2AB8B25}" type="slidenum">
              <a:rPr lang="en-US" altLang="en-US"/>
              <a:pPr/>
              <a:t>1</a:t>
            </a:fld>
            <a:endParaRPr lang="en-US" alt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en-US"/>
              <a:t>This is the fifth in a series of training modules intended to help associations affiliated with the Southern Early Childhood Association provide comprehensive training to their association leaders and membership.  </a:t>
            </a:r>
          </a:p>
          <a:p>
            <a:endParaRPr lang="en-US" altLang="en-US"/>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703C15-7EE4-4A0F-84C8-DFE59CF2D218}" type="slidenum">
              <a:rPr lang="en-US" altLang="en-US"/>
              <a:pPr/>
              <a:t>11</a:t>
            </a:fld>
            <a:endParaRPr lang="en-US" alt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pPr algn="just"/>
            <a:r>
              <a:rPr lang="en-US" altLang="en-US" sz="1000" b="1">
                <a:latin typeface="Arial" charset="0"/>
                <a:cs typeface="Arial" charset="0"/>
              </a:rPr>
              <a:t>Training the Board of Directors </a:t>
            </a:r>
          </a:p>
          <a:p>
            <a:r>
              <a:rPr lang="en-US" altLang="en-US" sz="1000">
                <a:latin typeface="Arial" charset="0"/>
                <a:cs typeface="Times New Roman" charset="0"/>
              </a:rPr>
              <a:t>Members of the Board of Directors, just like other association employees, must be taught how to perform their duties most effectively, both as an individual member and as a Board.  The following are guidelines that can be used to prepare your association’s training agenda for the Board of Directors.</a:t>
            </a:r>
          </a:p>
          <a:p>
            <a:pPr algn="just"/>
            <a:r>
              <a:rPr lang="en-US" altLang="en-US" sz="1000">
                <a:latin typeface="Arial" charset="0"/>
                <a:cs typeface="Arial" charset="0"/>
              </a:rPr>
              <a:t> </a:t>
            </a:r>
            <a:endParaRPr lang="en-US" altLang="en-US" sz="1000">
              <a:latin typeface="Arial" charset="0"/>
              <a:cs typeface="Times New Roman" charset="0"/>
            </a:endParaRPr>
          </a:p>
          <a:p>
            <a:pPr algn="just"/>
            <a:r>
              <a:rPr lang="en-US" altLang="en-US" sz="1000" u="sng">
                <a:latin typeface="Arial" charset="0"/>
                <a:cs typeface="Arial" charset="0"/>
              </a:rPr>
              <a:t>Timing of the Training Session</a:t>
            </a:r>
          </a:p>
          <a:p>
            <a:pPr algn="just">
              <a:buFontTx/>
              <a:buChar char="•"/>
            </a:pPr>
            <a:r>
              <a:rPr lang="en-US" altLang="en-US" sz="1000">
                <a:latin typeface="Arial" charset="0"/>
                <a:cs typeface="Arial" charset="0"/>
              </a:rPr>
              <a:t>Conduct Board training </a:t>
            </a:r>
            <a:r>
              <a:rPr lang="en-US" altLang="en-US" sz="1000" b="1">
                <a:latin typeface="Arial" charset="0"/>
                <a:cs typeface="Arial" charset="0"/>
              </a:rPr>
              <a:t>once a year</a:t>
            </a:r>
            <a:r>
              <a:rPr lang="en-US" altLang="en-US" sz="1000">
                <a:latin typeface="Arial" charset="0"/>
                <a:cs typeface="Arial" charset="0"/>
              </a:rPr>
              <a:t>, whether you have new Board members or not.  Reviewing the “basics” of Board participation helps to ground and integrate the knowledge and understanding of even the most experienced Board members.  Recurring Board training also helps to ensure that all Board members are “on the same page.”</a:t>
            </a:r>
            <a:endParaRPr lang="en-US" altLang="en-US" sz="1000">
              <a:latin typeface="Arial" charset="0"/>
              <a:cs typeface="Times New Roman" charset="0"/>
            </a:endParaRPr>
          </a:p>
          <a:p>
            <a:pPr algn="just">
              <a:buFontTx/>
              <a:buChar char="•"/>
            </a:pPr>
            <a:r>
              <a:rPr lang="en-US" altLang="en-US" sz="1000">
                <a:latin typeface="Arial" charset="0"/>
                <a:cs typeface="Arial" charset="0"/>
              </a:rPr>
              <a:t>Conduct Board training </a:t>
            </a:r>
            <a:r>
              <a:rPr lang="en-US" altLang="en-US" sz="1000" b="1">
                <a:latin typeface="Arial" charset="0"/>
                <a:cs typeface="Arial" charset="0"/>
              </a:rPr>
              <a:t>shortly after new members are elected to the Board</a:t>
            </a:r>
            <a:r>
              <a:rPr lang="en-US" altLang="en-US" sz="1000">
                <a:latin typeface="Arial" charset="0"/>
                <a:cs typeface="Arial" charset="0"/>
              </a:rPr>
              <a:t>.  This scheduling helps new members quickly gain understanding of their roles and contributions to the organization, often increasing their participation. </a:t>
            </a:r>
            <a:endParaRPr lang="en-US" altLang="en-US" sz="1000">
              <a:latin typeface="Arial" charset="0"/>
              <a:cs typeface="Times New Roman" charset="0"/>
            </a:endParaRPr>
          </a:p>
          <a:p>
            <a:pPr algn="just"/>
            <a:endParaRPr lang="en-US" altLang="en-US" sz="1000">
              <a:latin typeface="Arial" charset="0"/>
              <a:cs typeface="Times New Roman" charset="0"/>
            </a:endParaRPr>
          </a:p>
          <a:p>
            <a:pPr algn="just"/>
            <a:r>
              <a:rPr lang="en-US" altLang="en-US" sz="1000" u="sng">
                <a:latin typeface="Arial" charset="0"/>
                <a:cs typeface="Arial" charset="0"/>
              </a:rPr>
              <a:t>Who Should be Involved in Planning the Session?</a:t>
            </a:r>
            <a:endParaRPr lang="en-US" altLang="en-US" sz="1000">
              <a:latin typeface="Arial" charset="0"/>
              <a:cs typeface="Times New Roman" charset="0"/>
            </a:endParaRPr>
          </a:p>
          <a:p>
            <a:pPr algn="just">
              <a:buFontTx/>
              <a:buChar char="•"/>
            </a:pPr>
            <a:r>
              <a:rPr lang="en-US" altLang="en-US" sz="1000">
                <a:latin typeface="Arial" charset="0"/>
                <a:cs typeface="Arial" charset="0"/>
              </a:rPr>
              <a:t>Design of the Board training session should include </a:t>
            </a:r>
            <a:r>
              <a:rPr lang="en-US" altLang="en-US" sz="1000" b="1">
                <a:latin typeface="Arial" charset="0"/>
                <a:cs typeface="Arial" charset="0"/>
              </a:rPr>
              <a:t>at least the Executive Director and Board Chair</a:t>
            </a:r>
            <a:r>
              <a:rPr lang="en-US" altLang="en-US" sz="1000">
                <a:latin typeface="Arial" charset="0"/>
                <a:cs typeface="Arial" charset="0"/>
              </a:rPr>
              <a:t>.  </a:t>
            </a:r>
            <a:endParaRPr lang="en-US" altLang="en-US" sz="1000">
              <a:latin typeface="Arial" charset="0"/>
              <a:cs typeface="Times New Roman" charset="0"/>
            </a:endParaRPr>
          </a:p>
          <a:p>
            <a:pPr algn="just">
              <a:buFontTx/>
              <a:buChar char="•"/>
            </a:pPr>
            <a:r>
              <a:rPr lang="en-US" altLang="en-US" sz="1000">
                <a:latin typeface="Arial" charset="0"/>
                <a:cs typeface="Arial" charset="0"/>
              </a:rPr>
              <a:t>Ideally, the organization has a </a:t>
            </a:r>
            <a:r>
              <a:rPr lang="en-US" altLang="en-US" sz="1000" b="1">
                <a:latin typeface="Arial" charset="0"/>
                <a:cs typeface="Arial" charset="0"/>
              </a:rPr>
              <a:t>Board development committee</a:t>
            </a:r>
            <a:r>
              <a:rPr lang="en-US" altLang="en-US" sz="1000">
                <a:latin typeface="Arial" charset="0"/>
                <a:cs typeface="Arial" charset="0"/>
              </a:rPr>
              <a:t> whose chair can provide leadership for the training session.  </a:t>
            </a:r>
            <a:endParaRPr lang="en-US" altLang="en-US" sz="1000">
              <a:latin typeface="Arial" charset="0"/>
              <a:cs typeface="Times New Roman" charset="0"/>
            </a:endParaRPr>
          </a:p>
          <a:p>
            <a:pPr algn="just">
              <a:buFontTx/>
              <a:buChar char="•"/>
            </a:pPr>
            <a:r>
              <a:rPr lang="en-US" altLang="en-US" sz="1000">
                <a:latin typeface="Arial" charset="0"/>
                <a:cs typeface="Arial" charset="0"/>
              </a:rPr>
              <a:t>It is also a good idea to </a:t>
            </a:r>
            <a:r>
              <a:rPr lang="en-US" altLang="en-US" sz="1000" b="1">
                <a:latin typeface="Arial" charset="0"/>
                <a:cs typeface="Arial" charset="0"/>
              </a:rPr>
              <a:t>preview a sample agenda</a:t>
            </a:r>
            <a:r>
              <a:rPr lang="en-US" altLang="en-US" sz="1000">
                <a:latin typeface="Arial" charset="0"/>
                <a:cs typeface="Arial" charset="0"/>
              </a:rPr>
              <a:t> for ALL of the participants, to get early feedback and make adjustments accordingly. </a:t>
            </a:r>
            <a:endParaRPr lang="en-US" altLang="en-US" sz="1000">
              <a:latin typeface="Arial" charset="0"/>
              <a:cs typeface="Times New Roman" charset="0"/>
            </a:endParaRPr>
          </a:p>
          <a:p>
            <a:pPr algn="just"/>
            <a:r>
              <a:rPr lang="en-US" altLang="en-US" sz="1000">
                <a:latin typeface="Arial" charset="0"/>
                <a:cs typeface="Arial" charset="0"/>
              </a:rPr>
              <a:t> </a:t>
            </a:r>
            <a:endParaRPr lang="en-US" altLang="en-US" sz="1000">
              <a:latin typeface="Arial" charset="0"/>
              <a:cs typeface="Times New Roman" charset="0"/>
            </a:endParaRPr>
          </a:p>
          <a:p>
            <a:endParaRPr lang="en-US" altLang="en-US" sz="10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A9694F-8424-440A-84C2-36E1160E07F2}" type="slidenum">
              <a:rPr lang="en-US" altLang="en-US"/>
              <a:pPr/>
              <a:t>12</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pPr algn="just"/>
            <a:r>
              <a:rPr lang="en-US" altLang="en-US" b="1" u="sng">
                <a:latin typeface="Arial" charset="0"/>
                <a:cs typeface="Arial" charset="0"/>
              </a:rPr>
              <a:t>Selecting Topics and Materials for Board Training</a:t>
            </a:r>
          </a:p>
          <a:p>
            <a:pPr algn="just">
              <a:buFontTx/>
              <a:buChar char="•"/>
            </a:pPr>
            <a:r>
              <a:rPr lang="en-US" altLang="en-US">
                <a:latin typeface="Arial" charset="0"/>
                <a:cs typeface="Arial" charset="0"/>
              </a:rPr>
              <a:t>If the Executive Director has access to </a:t>
            </a:r>
            <a:r>
              <a:rPr lang="en-US" altLang="en-US" b="1">
                <a:latin typeface="Arial" charset="0"/>
                <a:cs typeface="Arial" charset="0"/>
              </a:rPr>
              <a:t>Board self-evaluations</a:t>
            </a:r>
            <a:r>
              <a:rPr lang="en-US" altLang="en-US">
                <a:latin typeface="Arial" charset="0"/>
                <a:cs typeface="Arial" charset="0"/>
              </a:rPr>
              <a:t>, they should utilize the feedback taken from these forms in developing the agenda. </a:t>
            </a:r>
            <a:endParaRPr lang="en-US" altLang="en-US">
              <a:latin typeface="Arial" charset="0"/>
              <a:cs typeface="Times New Roman" charset="0"/>
            </a:endParaRPr>
          </a:p>
          <a:p>
            <a:pPr algn="just">
              <a:buFontTx/>
              <a:buChar char="•"/>
            </a:pPr>
            <a:r>
              <a:rPr lang="en-US" altLang="en-US">
                <a:latin typeface="Arial" charset="0"/>
                <a:cs typeface="Arial" charset="0"/>
              </a:rPr>
              <a:t>Be sure to include a review of the </a:t>
            </a:r>
            <a:r>
              <a:rPr lang="en-US" altLang="en-US" b="1">
                <a:latin typeface="Arial" charset="0"/>
                <a:cs typeface="Arial" charset="0"/>
              </a:rPr>
              <a:t>Board manual</a:t>
            </a:r>
            <a:r>
              <a:rPr lang="en-US" altLang="en-US">
                <a:latin typeface="Arial" charset="0"/>
                <a:cs typeface="Arial" charset="0"/>
              </a:rPr>
              <a:t> in the training session.  The manual is the key resource for members to collect, organize, and reference resources needed to carry out their roles as Board members.  </a:t>
            </a:r>
            <a:endParaRPr lang="en-US" altLang="en-US">
              <a:latin typeface="Arial" charset="0"/>
              <a:cs typeface="Times New Roman" charset="0"/>
            </a:endParaRPr>
          </a:p>
          <a:p>
            <a:pPr algn="just">
              <a:buFontTx/>
              <a:buChar char="•"/>
            </a:pPr>
            <a:r>
              <a:rPr lang="en-US" altLang="en-US">
                <a:latin typeface="Arial" charset="0"/>
                <a:cs typeface="Arial" charset="0"/>
              </a:rPr>
              <a:t>Suggested materials to include in </a:t>
            </a:r>
            <a:r>
              <a:rPr lang="en-US" altLang="en-US" b="1">
                <a:latin typeface="Arial" charset="0"/>
                <a:cs typeface="Arial" charset="0"/>
              </a:rPr>
              <a:t>Board packets, to be distributed prior to the training seminar</a:t>
            </a:r>
            <a:r>
              <a:rPr lang="en-US" altLang="en-US">
                <a:latin typeface="Arial" charset="0"/>
                <a:cs typeface="Arial" charset="0"/>
              </a:rPr>
              <a:t>:  a) Board manual, b) latest advertising and promotional materials about the organization and its programs, and c) copy of the most recent strategic plan </a:t>
            </a:r>
            <a:endParaRPr lang="en-US" altLang="en-US">
              <a:latin typeface="Arial" charset="0"/>
              <a:cs typeface="Times New Roman" charset="0"/>
            </a:endParaRPr>
          </a:p>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09A8A-7F32-4CB4-B3AF-24AFA63A69A9}" type="slidenum">
              <a:rPr lang="en-US" altLang="en-US"/>
              <a:pPr/>
              <a:t>13</a:t>
            </a:fld>
            <a:endParaRPr lang="en-US" alt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pPr algn="just"/>
            <a:r>
              <a:rPr lang="en-US" altLang="en-US" sz="1000" b="1" u="sng">
                <a:latin typeface="Arial" charset="0"/>
                <a:cs typeface="Arial" charset="0"/>
              </a:rPr>
              <a:t>Sample Agenda for Board Training Session</a:t>
            </a:r>
          </a:p>
          <a:p>
            <a:pPr algn="just"/>
            <a:r>
              <a:rPr lang="en-US" altLang="en-US" sz="1000">
                <a:latin typeface="Arial" charset="0"/>
                <a:cs typeface="Arial" charset="0"/>
              </a:rPr>
              <a:t>The following is an example of a common training session agenda for nonprofit Boards of Directors.  For each agenda item, list the topic, leader of that section of the meeting, and time that activity should began and end.  </a:t>
            </a:r>
            <a:endParaRPr lang="en-US" altLang="en-US" sz="1000">
              <a:latin typeface="Arial" charset="0"/>
              <a:cs typeface="Times New Roman" charset="0"/>
            </a:endParaRPr>
          </a:p>
          <a:p>
            <a:pPr>
              <a:buFontTx/>
              <a:buChar char="•"/>
            </a:pPr>
            <a:r>
              <a:rPr lang="en-US" altLang="en-US" sz="1000">
                <a:latin typeface="Arial" charset="0"/>
                <a:cs typeface="Arial" charset="0"/>
              </a:rPr>
              <a:t>Welcome (Board Chair)</a:t>
            </a:r>
            <a:endParaRPr lang="en-US" altLang="en-US" sz="1000">
              <a:latin typeface="Arial" charset="0"/>
              <a:cs typeface="Times New Roman" charset="0"/>
            </a:endParaRPr>
          </a:p>
          <a:p>
            <a:pPr algn="just">
              <a:buFontTx/>
              <a:buChar char="•"/>
            </a:pPr>
            <a:r>
              <a:rPr lang="en-US" altLang="en-US" sz="1000">
                <a:latin typeface="Arial" charset="0"/>
                <a:cs typeface="Arial" charset="0"/>
              </a:rPr>
              <a:t>Review of agenda (Board Chair)</a:t>
            </a:r>
            <a:endParaRPr lang="en-US" altLang="en-US" sz="1000">
              <a:latin typeface="Arial" charset="0"/>
              <a:cs typeface="Times New Roman" charset="0"/>
            </a:endParaRPr>
          </a:p>
          <a:p>
            <a:pPr algn="just">
              <a:buFontTx/>
              <a:buChar char="•"/>
            </a:pPr>
            <a:r>
              <a:rPr lang="en-US" altLang="en-US" sz="1000">
                <a:latin typeface="Arial" charset="0"/>
                <a:cs typeface="Arial" charset="0"/>
              </a:rPr>
              <a:t>Introduction of participants (Each person introduces themselves)</a:t>
            </a:r>
            <a:endParaRPr lang="en-US" altLang="en-US" sz="1000">
              <a:latin typeface="Arial" charset="0"/>
              <a:cs typeface="Times New Roman" charset="0"/>
            </a:endParaRPr>
          </a:p>
          <a:p>
            <a:pPr algn="just">
              <a:buFontTx/>
              <a:buChar char="•"/>
            </a:pPr>
            <a:r>
              <a:rPr lang="en-US" altLang="en-US" sz="1000">
                <a:latin typeface="Arial" charset="0"/>
                <a:cs typeface="Arial" charset="0"/>
              </a:rPr>
              <a:t>Overview of organization (Executive Director reviews mission, history, programs and introduces key staff)</a:t>
            </a:r>
            <a:endParaRPr lang="en-US" altLang="en-US" sz="1000">
              <a:latin typeface="Arial" charset="0"/>
              <a:cs typeface="Times New Roman" charset="0"/>
            </a:endParaRPr>
          </a:p>
          <a:p>
            <a:pPr algn="just">
              <a:buFontTx/>
              <a:buChar char="•"/>
            </a:pPr>
            <a:r>
              <a:rPr lang="en-US" altLang="en-US" sz="1000">
                <a:latin typeface="Arial" charset="0"/>
                <a:cs typeface="Arial" charset="0"/>
              </a:rPr>
              <a:t>Orientation to Board manual (Board Chair)</a:t>
            </a:r>
            <a:endParaRPr lang="en-US" altLang="en-US" sz="1000">
              <a:latin typeface="Arial" charset="0"/>
              <a:cs typeface="Times New Roman" charset="0"/>
            </a:endParaRPr>
          </a:p>
          <a:p>
            <a:pPr algn="just">
              <a:buFontTx/>
              <a:buChar char="•"/>
            </a:pPr>
            <a:r>
              <a:rPr lang="en-US" altLang="en-US" sz="1000">
                <a:latin typeface="Arial" charset="0"/>
                <a:cs typeface="Arial" charset="0"/>
              </a:rPr>
              <a:t>Roles and responsibilities of governing board (Board Chair reviews overview of roles, role of Executive, and comparison of roles of Board and staff)</a:t>
            </a:r>
            <a:endParaRPr lang="en-US" altLang="en-US" sz="1000">
              <a:latin typeface="Arial" charset="0"/>
              <a:cs typeface="Times New Roman" charset="0"/>
            </a:endParaRPr>
          </a:p>
          <a:p>
            <a:pPr algn="just">
              <a:buFontTx/>
              <a:buChar char="•"/>
            </a:pPr>
            <a:r>
              <a:rPr lang="en-US" altLang="en-US" sz="1000">
                <a:latin typeface="Arial" charset="0"/>
                <a:cs typeface="Arial" charset="0"/>
              </a:rPr>
              <a:t>Overview of Board structure (Review listing of current officers, committees, and committee chairs) </a:t>
            </a:r>
            <a:endParaRPr lang="en-US" altLang="en-US" sz="1000">
              <a:latin typeface="Arial" charset="0"/>
              <a:cs typeface="Times New Roman" charset="0"/>
            </a:endParaRPr>
          </a:p>
          <a:p>
            <a:pPr algn="just">
              <a:buFontTx/>
              <a:buChar char="•"/>
            </a:pPr>
            <a:r>
              <a:rPr lang="en-US" altLang="en-US" sz="1000">
                <a:latin typeface="Arial" charset="0"/>
                <a:cs typeface="Arial" charset="0"/>
              </a:rPr>
              <a:t>Overview of Board operations (Board Chair reviews key points from bylaws and Board policies, Board operations calendar, sample committee work plans, and sample meeting agenda and minutes) </a:t>
            </a:r>
            <a:endParaRPr lang="en-US" altLang="en-US" sz="1000">
              <a:latin typeface="Arial" charset="0"/>
              <a:cs typeface="Times New Roman" charset="0"/>
            </a:endParaRPr>
          </a:p>
          <a:p>
            <a:pPr algn="just">
              <a:buFontTx/>
              <a:buChar char="•"/>
            </a:pPr>
            <a:r>
              <a:rPr lang="en-US" altLang="en-US" sz="1000">
                <a:latin typeface="Arial" charset="0"/>
                <a:cs typeface="Arial" charset="0"/>
              </a:rPr>
              <a:t>Review of strategic plan (Board Chair reviews format of plan, highlights from the plan, and key points about status of implementation of the plan)</a:t>
            </a:r>
            <a:endParaRPr lang="en-US" altLang="en-US" sz="1000">
              <a:latin typeface="Arial" charset="0"/>
              <a:cs typeface="Times New Roman" charset="0"/>
            </a:endParaRPr>
          </a:p>
          <a:p>
            <a:pPr algn="just">
              <a:buFontTx/>
              <a:buChar char="•"/>
            </a:pPr>
            <a:r>
              <a:rPr lang="en-US" altLang="en-US" sz="1000">
                <a:latin typeface="Arial" charset="0"/>
                <a:cs typeface="Arial" charset="0"/>
              </a:rPr>
              <a:t>Administrative activities (Set the schedule for next year’s Board meetings, refine the Board operations calendar, update the list of Board members, etc) </a:t>
            </a:r>
            <a:endParaRPr lang="en-US" altLang="en-US" sz="1000">
              <a:latin typeface="Arial" charset="0"/>
              <a:cs typeface="Times New Roman" charset="0"/>
            </a:endParaRPr>
          </a:p>
          <a:p>
            <a:pPr algn="just">
              <a:buFontTx/>
              <a:buChar char="•"/>
            </a:pPr>
            <a:r>
              <a:rPr lang="en-US" altLang="en-US" sz="1000">
                <a:latin typeface="Arial" charset="0"/>
                <a:cs typeface="Arial" charset="0"/>
              </a:rPr>
              <a:t>Next steps (Board Chair poses reminders of upcoming activities and events) </a:t>
            </a:r>
            <a:endParaRPr lang="en-US" altLang="en-US" sz="1000">
              <a:latin typeface="Arial" charset="0"/>
              <a:cs typeface="Times New Roman" charset="0"/>
            </a:endParaRPr>
          </a:p>
          <a:p>
            <a:pPr algn="just">
              <a:buFontTx/>
              <a:buChar char="•"/>
            </a:pPr>
            <a:r>
              <a:rPr lang="en-US" altLang="en-US" sz="1000">
                <a:latin typeface="Arial" charset="0"/>
                <a:cs typeface="Arial" charset="0"/>
              </a:rPr>
              <a:t>Meeting evaluation (Board Chair) </a:t>
            </a:r>
            <a:endParaRPr lang="en-US" altLang="en-US" sz="1000">
              <a:latin typeface="Arial" charset="0"/>
              <a:cs typeface="Times New Roman" charset="0"/>
            </a:endParaRPr>
          </a:p>
          <a:p>
            <a:pPr algn="just"/>
            <a:endParaRPr lang="en-US" altLang="en-US" sz="10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CCF09-6D28-476B-9019-FF8E447D3828}" type="slidenum">
              <a:rPr lang="en-US" altLang="en-US"/>
              <a:pPr/>
              <a:t>14</a:t>
            </a:fld>
            <a:endParaRPr lang="en-US" alt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pPr algn="just"/>
            <a:r>
              <a:rPr lang="en-US" altLang="en-US" sz="1000" b="1">
                <a:latin typeface="Arial" charset="0"/>
                <a:cs typeface="Times New Roman" charset="0"/>
              </a:rPr>
              <a:t>Additional Training Tips </a:t>
            </a:r>
            <a:endParaRPr lang="en-US" altLang="en-US" sz="1000">
              <a:latin typeface="Arial" charset="0"/>
              <a:cs typeface="Times New Roman" charset="0"/>
            </a:endParaRPr>
          </a:p>
          <a:p>
            <a:pPr algn="just"/>
            <a:r>
              <a:rPr lang="en-US" altLang="en-US" sz="1000" b="1">
                <a:latin typeface="Arial" charset="0"/>
                <a:cs typeface="Times New Roman" charset="0"/>
              </a:rPr>
              <a:t> </a:t>
            </a:r>
            <a:endParaRPr lang="en-US" altLang="en-US" sz="1000">
              <a:latin typeface="Arial" charset="0"/>
              <a:cs typeface="Times New Roman" charset="0"/>
            </a:endParaRPr>
          </a:p>
          <a:p>
            <a:pPr algn="just">
              <a:buFontTx/>
              <a:buChar char="•"/>
            </a:pPr>
            <a:r>
              <a:rPr lang="en-US" altLang="en-US" sz="1000">
                <a:latin typeface="Arial" charset="0"/>
                <a:cs typeface="Times New Roman" charset="0"/>
              </a:rPr>
              <a:t>The </a:t>
            </a:r>
            <a:r>
              <a:rPr lang="en-US" altLang="en-US" sz="1000" b="1">
                <a:latin typeface="Arial" charset="0"/>
                <a:cs typeface="Times New Roman" charset="0"/>
              </a:rPr>
              <a:t>quality and variety</a:t>
            </a:r>
            <a:r>
              <a:rPr lang="en-US" altLang="en-US" sz="1000">
                <a:latin typeface="Arial" charset="0"/>
                <a:cs typeface="Times New Roman" charset="0"/>
              </a:rPr>
              <a:t> of the training you provide is critical for motivation. Whatever the reason for conducting a training session, you need to develop a comprehensive, ongoing and consistent training program.  </a:t>
            </a:r>
          </a:p>
          <a:p>
            <a:pPr algn="just">
              <a:buFontTx/>
              <a:buChar char="•"/>
            </a:pPr>
            <a:r>
              <a:rPr lang="en-US" altLang="en-US" sz="1000">
                <a:latin typeface="Arial" charset="0"/>
                <a:cs typeface="Arial" charset="0"/>
              </a:rPr>
              <a:t>Another vital aspect of a comprehensive training program is </a:t>
            </a:r>
            <a:r>
              <a:rPr lang="en-US" altLang="en-US" sz="1000" b="1">
                <a:latin typeface="Arial" charset="0"/>
                <a:cs typeface="Arial" charset="0"/>
              </a:rPr>
              <a:t>continuing education</a:t>
            </a:r>
            <a:r>
              <a:rPr lang="en-US" altLang="en-US" sz="1000">
                <a:latin typeface="Arial" charset="0"/>
                <a:cs typeface="Arial" charset="0"/>
              </a:rPr>
              <a:t>, an important function that will keep all Board members current about policies, procedures and the organization’s strategic vision.</a:t>
            </a:r>
          </a:p>
          <a:p>
            <a:pPr algn="just">
              <a:buFontTx/>
              <a:buChar char="•"/>
            </a:pPr>
            <a:r>
              <a:rPr lang="en-US" altLang="en-US" sz="1000">
                <a:latin typeface="Arial" charset="0"/>
                <a:cs typeface="Arial" charset="0"/>
              </a:rPr>
              <a:t>It is a good idea to create a</a:t>
            </a:r>
            <a:r>
              <a:rPr lang="en-US" altLang="en-US" sz="1000" b="1">
                <a:latin typeface="Arial" charset="0"/>
                <a:cs typeface="Arial" charset="0"/>
              </a:rPr>
              <a:t> context </a:t>
            </a:r>
            <a:r>
              <a:rPr lang="en-US" altLang="en-US" sz="1000">
                <a:latin typeface="Arial" charset="0"/>
                <a:cs typeface="Arial" charset="0"/>
              </a:rPr>
              <a:t>for training and development</a:t>
            </a:r>
            <a:r>
              <a:rPr lang="en-US" altLang="en-US" sz="1000" b="1">
                <a:latin typeface="Arial" charset="0"/>
                <a:cs typeface="Arial" charset="0"/>
              </a:rPr>
              <a:t>.</a:t>
            </a:r>
            <a:r>
              <a:rPr lang="en-US" altLang="en-US" sz="1000">
                <a:latin typeface="Arial" charset="0"/>
                <a:cs typeface="Arial" charset="0"/>
              </a:rPr>
              <a:t> Provide information for the new Board member about why the skills or information is necessary. Make certain the new member understands the link between the training and job. You can enhance the impact of the training even further if the employee sees the link between the training and his ability to contribute to the accomplishment of the organization’s strategic vision and goals.</a:t>
            </a:r>
          </a:p>
          <a:p>
            <a:pPr algn="just">
              <a:buFontTx/>
              <a:buChar char="•"/>
            </a:pPr>
            <a:r>
              <a:rPr lang="en-US" altLang="en-US" sz="1000">
                <a:latin typeface="Arial" charset="0"/>
                <a:cs typeface="Arial" charset="0"/>
              </a:rPr>
              <a:t>Design or obtain training that has </a:t>
            </a:r>
            <a:r>
              <a:rPr lang="en-US" altLang="en-US" sz="1000" b="1">
                <a:latin typeface="Arial" charset="0"/>
                <a:cs typeface="Arial" charset="0"/>
              </a:rPr>
              <a:t>clearly stated objectives with measurable outcomes</a:t>
            </a:r>
            <a:r>
              <a:rPr lang="en-US" altLang="en-US" sz="1000">
                <a:latin typeface="Arial" charset="0"/>
                <a:cs typeface="Arial" charset="0"/>
              </a:rPr>
              <a:t>.  With this information in hand, the new Board member knows exactly what he can expect from the training session and is less likely to be disappointed. </a:t>
            </a:r>
          </a:p>
          <a:p>
            <a:pPr algn="just">
              <a:buFontTx/>
              <a:buChar char="•"/>
            </a:pPr>
            <a:r>
              <a:rPr lang="en-US" altLang="en-US" sz="1000">
                <a:latin typeface="Arial" charset="0"/>
                <a:cs typeface="Arial" charset="0"/>
              </a:rPr>
              <a:t>Make sure that internal or external training providers </a:t>
            </a:r>
            <a:r>
              <a:rPr lang="en-US" altLang="en-US" sz="1000" b="1">
                <a:latin typeface="Arial" charset="0"/>
                <a:cs typeface="Arial" charset="0"/>
              </a:rPr>
              <a:t>supply pre-training assignments</a:t>
            </a:r>
            <a:r>
              <a:rPr lang="en-US" altLang="en-US" sz="1000">
                <a:latin typeface="Arial" charset="0"/>
                <a:cs typeface="Arial" charset="0"/>
              </a:rPr>
              <a:t>.  Reading or thought-provoking exercises in advance of the session promote thoughtful consideration of the training content.  Exercises or self-assessments, provided and scored in advance of the session, save precious training time for interaction and new information.  These ideas will engage the Board members in thinking about the subject of the session prior to the training day.  This supplies important paybacks in terms of interest, commitment, and involvement.</a:t>
            </a:r>
          </a:p>
          <a:p>
            <a:endParaRPr lang="en-US" altLang="en-US" sz="10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245397-2820-47FE-8D0E-1CC6F5D8D87E}" type="slidenum">
              <a:rPr lang="en-US" altLang="en-US"/>
              <a:pPr/>
              <a:t>16</a:t>
            </a:fld>
            <a:endParaRPr lang="en-US"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ltLang="en-US" sz="1000" b="1">
                <a:latin typeface="Arial" charset="0"/>
                <a:cs typeface="Arial" charset="0"/>
              </a:rPr>
              <a:t>Become a “Learning Organization”</a:t>
            </a:r>
          </a:p>
          <a:p>
            <a:pPr algn="just"/>
            <a:r>
              <a:rPr lang="en-US" altLang="en-US" sz="1000">
                <a:latin typeface="Arial" charset="0"/>
                <a:cs typeface="Arial" charset="0"/>
              </a:rPr>
              <a:t>Training should be an ongoing process, reinforced and revitalized throughout the year.  Here are some tips for encouraging your Board of Directors to engage in continuous training.  </a:t>
            </a:r>
          </a:p>
          <a:p>
            <a:pPr algn="just">
              <a:buFontTx/>
              <a:buChar char="•"/>
            </a:pPr>
            <a:r>
              <a:rPr lang="en-US" altLang="en-US" sz="1000" b="1">
                <a:latin typeface="Arial" charset="0"/>
                <a:cs typeface="Arial" charset="0"/>
              </a:rPr>
              <a:t>Attend training and conferences.</a:t>
            </a:r>
            <a:r>
              <a:rPr lang="en-US" altLang="en-US" sz="1000">
                <a:latin typeface="Arial" charset="0"/>
                <a:cs typeface="Arial" charset="0"/>
              </a:rPr>
              <a:t>  Create the expectation that anyone who attends training or a conference will make presentations to other staff about the most important learning they took away from the event.</a:t>
            </a:r>
            <a:endParaRPr lang="en-US" altLang="en-US" sz="1000"/>
          </a:p>
          <a:p>
            <a:pPr algn="just">
              <a:buFontTx/>
              <a:buChar char="•"/>
            </a:pPr>
            <a:r>
              <a:rPr lang="en-US" altLang="en-US" sz="1000" b="1">
                <a:latin typeface="Arial" charset="0"/>
                <a:cs typeface="Arial" charset="0"/>
              </a:rPr>
              <a:t>Provide alternative sources for learning</a:t>
            </a:r>
            <a:r>
              <a:rPr lang="en-US" altLang="en-US" sz="1000">
                <a:latin typeface="Arial" charset="0"/>
                <a:cs typeface="Arial" charset="0"/>
              </a:rPr>
              <a:t> such as CDs and online learning.</a:t>
            </a:r>
            <a:endParaRPr lang="en-US" altLang="en-US" sz="1000"/>
          </a:p>
          <a:p>
            <a:pPr algn="just">
              <a:buFontTx/>
              <a:buChar char="•"/>
            </a:pPr>
            <a:r>
              <a:rPr lang="en-US" altLang="en-US" sz="1000" b="1">
                <a:latin typeface="Arial" charset="0"/>
                <a:cs typeface="Arial" charset="0"/>
              </a:rPr>
              <a:t>Debrief every project and initiative.</a:t>
            </a:r>
            <a:r>
              <a:rPr lang="en-US" altLang="en-US" sz="1000">
                <a:latin typeface="Arial" charset="0"/>
                <a:cs typeface="Arial" charset="0"/>
              </a:rPr>
              <a:t>  If you have developed a new product, designed an ad campaign, or attended a conference, to cite a few examples, don’t just move on to the next activity.  Bring together everyone in the organization who contributed to the success or failure of the initiative, and debrief what went right, what went wrong, and what you will do differently in the future. Learn from each project, initiative, and activity.  In the debriefing process, seek not to place blame; aim for shared understanding.  In the process, create an environment in which people feel safe to share the truth about what really happened.</a:t>
            </a:r>
            <a:endParaRPr lang="en-US" altLang="en-US" sz="1000"/>
          </a:p>
          <a:p>
            <a:pPr algn="just">
              <a:buFontTx/>
              <a:buChar char="•"/>
            </a:pPr>
            <a:r>
              <a:rPr lang="en-US" altLang="en-US" sz="1000" b="1">
                <a:latin typeface="Arial" charset="0"/>
                <a:cs typeface="Arial" charset="0"/>
              </a:rPr>
              <a:t>Put each person directly into contact with those who are served by your organization.</a:t>
            </a:r>
            <a:r>
              <a:rPr lang="en-US" altLang="en-US" sz="1000">
                <a:latin typeface="Arial" charset="0"/>
                <a:cs typeface="Arial" charset="0"/>
              </a:rPr>
              <a:t>  When each Board member personally knows customer needs, she is enabled to make better decisions to satisfy the customer. </a:t>
            </a:r>
            <a:endParaRPr lang="en-US" altLang="en-US" sz="1000"/>
          </a:p>
          <a:p>
            <a:pPr algn="just">
              <a:buFontTx/>
              <a:buChar char="•"/>
            </a:pPr>
            <a:r>
              <a:rPr lang="en-US" altLang="en-US" sz="1000" b="1">
                <a:latin typeface="Arial" charset="0"/>
                <a:cs typeface="Arial" charset="0"/>
              </a:rPr>
              <a:t>Promote field trips to other organizations.</a:t>
            </a:r>
            <a:r>
              <a:rPr lang="en-US" altLang="en-US" sz="1000">
                <a:latin typeface="Arial" charset="0"/>
                <a:cs typeface="Arial" charset="0"/>
              </a:rPr>
              <a:t>  Even organizations in different industries can provide opportunities for learning.  See and learn what others are doing about the challenges you experience in your organization. </a:t>
            </a:r>
            <a:endParaRPr lang="en-US" altLang="en-US" sz="1000"/>
          </a:p>
          <a:p>
            <a:pPr algn="just">
              <a:buFontTx/>
              <a:buChar char="•"/>
            </a:pPr>
            <a:r>
              <a:rPr lang="en-US" altLang="en-US" sz="1000" b="1">
                <a:latin typeface="Arial" charset="0"/>
                <a:cs typeface="Arial" charset="0"/>
              </a:rPr>
              <a:t>Foster an environment of collegiality.</a:t>
            </a:r>
            <a:r>
              <a:rPr lang="en-US" altLang="en-US" sz="1000">
                <a:latin typeface="Arial" charset="0"/>
                <a:cs typeface="Arial" charset="0"/>
              </a:rPr>
              <a:t>  Trainers should talk to the group as if they were all colleagues working on the same goal, as this is indeed often the case in nonprofit Board training.</a:t>
            </a:r>
            <a:endParaRPr lang="en-US" altLang="en-US" sz="1000"/>
          </a:p>
          <a:p>
            <a:endParaRPr lang="en-US" altLang="en-US"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498DBD-58EC-4FED-8E11-FC91BFF8A036}" type="slidenum">
              <a:rPr lang="en-US" altLang="en-US"/>
              <a:pPr/>
              <a:t>18</a:t>
            </a:fld>
            <a:endParaRPr lang="en-US" alt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ltLang="en-US" sz="1000">
                <a:latin typeface="Arial" charset="0"/>
                <a:cs typeface="Arial" charset="0"/>
              </a:rPr>
              <a:t>Successful team building, that creates effective, focused work teams, requires attention to each of the following:</a:t>
            </a:r>
          </a:p>
          <a:p>
            <a:pPr algn="just">
              <a:buFontTx/>
              <a:buChar char="•"/>
            </a:pPr>
            <a:r>
              <a:rPr lang="en-US" altLang="en-US" sz="1000" b="1">
                <a:latin typeface="Arial" charset="0"/>
                <a:cs typeface="Arial" charset="0"/>
              </a:rPr>
              <a:t>Clear Expectations:</a:t>
            </a:r>
            <a:r>
              <a:rPr lang="en-US" altLang="en-US" sz="1000">
                <a:latin typeface="Arial" charset="0"/>
                <a:cs typeface="Arial" charset="0"/>
              </a:rPr>
              <a:t> Has executive leadership clearly communicated its expectations for the Board’s performance and expected outcomes?  Is the organization demonstrating constancy of purpose in supporting the Board with resources of people, time and money? </a:t>
            </a:r>
            <a:endParaRPr lang="en-US" altLang="en-US" sz="1000"/>
          </a:p>
          <a:p>
            <a:pPr algn="just">
              <a:buFontTx/>
              <a:buChar char="•"/>
            </a:pPr>
            <a:r>
              <a:rPr lang="en-US" altLang="en-US" sz="1000" b="1">
                <a:latin typeface="Arial" charset="0"/>
                <a:cs typeface="Arial" charset="0"/>
              </a:rPr>
              <a:t>Context:</a:t>
            </a:r>
            <a:r>
              <a:rPr lang="en-US" altLang="en-US" sz="1000">
                <a:latin typeface="Arial" charset="0"/>
                <a:cs typeface="Arial" charset="0"/>
              </a:rPr>
              <a:t> Do Board members understand why they are participating on the Board?  Do they understand how the strategy of using committees will help the organization attain its goals? </a:t>
            </a:r>
            <a:endParaRPr lang="en-US" altLang="en-US" sz="1000"/>
          </a:p>
          <a:p>
            <a:pPr algn="just">
              <a:buFontTx/>
              <a:buChar char="•"/>
            </a:pPr>
            <a:r>
              <a:rPr lang="en-US" altLang="en-US" sz="1000" b="1">
                <a:latin typeface="Arial" charset="0"/>
                <a:cs typeface="Arial" charset="0"/>
              </a:rPr>
              <a:t>Commitment:</a:t>
            </a:r>
            <a:r>
              <a:rPr lang="en-US" altLang="en-US" sz="1000">
                <a:latin typeface="Arial" charset="0"/>
                <a:cs typeface="Arial" charset="0"/>
              </a:rPr>
              <a:t> Are Board members committed to accomplishing the mission and expected outcomes? Do members perceive their service as valuable to the organization and to their own careers?  </a:t>
            </a:r>
            <a:endParaRPr lang="en-US" altLang="en-US" sz="1000"/>
          </a:p>
          <a:p>
            <a:pPr algn="just">
              <a:buFontTx/>
              <a:buChar char="•"/>
            </a:pPr>
            <a:r>
              <a:rPr lang="en-US" altLang="en-US" sz="1000" b="1">
                <a:latin typeface="Arial" charset="0"/>
                <a:cs typeface="Arial" charset="0"/>
              </a:rPr>
              <a:t>Competence:</a:t>
            </a:r>
            <a:r>
              <a:rPr lang="en-US" altLang="en-US" sz="1000">
                <a:latin typeface="Arial" charset="0"/>
                <a:cs typeface="Arial" charset="0"/>
              </a:rPr>
              <a:t> Does the Board feel that its members have the knowledge, skill and capability to address the issues for which the organization was formed?  If not, does the organization have access to the help it needs? </a:t>
            </a:r>
            <a:endParaRPr lang="en-US" altLang="en-US" sz="1000"/>
          </a:p>
          <a:p>
            <a:pPr algn="just">
              <a:buFontTx/>
              <a:buChar char="•"/>
            </a:pPr>
            <a:r>
              <a:rPr lang="en-US" altLang="en-US" sz="1000" b="1">
                <a:latin typeface="Arial" charset="0"/>
                <a:cs typeface="Arial" charset="0"/>
              </a:rPr>
              <a:t>Control:</a:t>
            </a:r>
            <a:r>
              <a:rPr lang="en-US" altLang="en-US" sz="1000">
                <a:latin typeface="Arial" charset="0"/>
                <a:cs typeface="Arial" charset="0"/>
              </a:rPr>
              <a:t> Does the Board have enough freedom and empowerment to feel the ownership necessary to accomplish its charter?  At the same time, do Board members clearly understand their boundaries?  Do Board members hold each other accountable for project timelines, commitments and results? </a:t>
            </a:r>
            <a:endParaRPr lang="en-US" altLang="en-US" sz="1000"/>
          </a:p>
          <a:p>
            <a:pPr algn="just">
              <a:buFontTx/>
              <a:buChar char="•"/>
            </a:pPr>
            <a:r>
              <a:rPr lang="en-US" altLang="en-US" sz="1000" b="1">
                <a:latin typeface="Arial" charset="0"/>
                <a:cs typeface="Arial" charset="0"/>
              </a:rPr>
              <a:t>Collaboration:</a:t>
            </a:r>
            <a:r>
              <a:rPr lang="en-US" altLang="en-US" sz="1000">
                <a:latin typeface="Arial" charset="0"/>
                <a:cs typeface="Arial" charset="0"/>
              </a:rPr>
              <a:t> Does the Board understand team and group process?  Are Board members working together effectively interpersonally?  </a:t>
            </a:r>
            <a:endParaRPr lang="en-US" altLang="en-US" sz="1000"/>
          </a:p>
          <a:p>
            <a:pPr algn="just">
              <a:buFontTx/>
              <a:buChar char="•"/>
            </a:pPr>
            <a:r>
              <a:rPr lang="en-US" altLang="en-US" sz="1000" b="1">
                <a:latin typeface="Arial" charset="0"/>
                <a:cs typeface="Arial" charset="0"/>
              </a:rPr>
              <a:t>Communication:</a:t>
            </a:r>
            <a:r>
              <a:rPr lang="en-US" altLang="en-US" sz="1000">
                <a:latin typeface="Arial" charset="0"/>
                <a:cs typeface="Arial" charset="0"/>
              </a:rPr>
              <a:t> Are Board members clear about the priority of their tasks?  Is there an established method for committees to receive honest performance feedback?  Are necessary conflicts raised and addressed?</a:t>
            </a:r>
            <a:endParaRPr lang="en-US" altLang="en-US" sz="1000"/>
          </a:p>
          <a:p>
            <a:pPr algn="just">
              <a:buFontTx/>
              <a:buChar char="•"/>
            </a:pPr>
            <a:r>
              <a:rPr lang="en-US" altLang="en-US" sz="1000" b="1">
                <a:latin typeface="Arial" charset="0"/>
                <a:cs typeface="Arial" charset="0"/>
              </a:rPr>
              <a:t>Creative Innovation:</a:t>
            </a:r>
            <a:r>
              <a:rPr lang="en-US" altLang="en-US" sz="1000">
                <a:latin typeface="Arial" charset="0"/>
                <a:cs typeface="Arial" charset="0"/>
              </a:rPr>
              <a:t> Does the organization value creative thinking, unique solutions, and new ideas?  Does it provide the resources necessary to stimulate new thinking?</a:t>
            </a:r>
            <a:endParaRPr lang="en-US" altLang="en-US" sz="1000"/>
          </a:p>
          <a:p>
            <a:pPr algn="just">
              <a:buFontTx/>
              <a:buChar char="•"/>
            </a:pPr>
            <a:r>
              <a:rPr lang="en-US" altLang="en-US" sz="1000" b="1">
                <a:latin typeface="Arial" charset="0"/>
                <a:cs typeface="Arial" charset="0"/>
              </a:rPr>
              <a:t>Consequences:</a:t>
            </a:r>
            <a:r>
              <a:rPr lang="en-US" altLang="en-US" sz="1000">
                <a:latin typeface="Arial" charset="0"/>
                <a:cs typeface="Arial" charset="0"/>
              </a:rPr>
              <a:t> Do Board members feel responsible and accountable for Board achievements?  </a:t>
            </a:r>
            <a:endParaRPr lang="en-US" altLang="en-US" sz="1000"/>
          </a:p>
          <a:p>
            <a:pPr algn="just">
              <a:buFontTx/>
              <a:buChar char="•"/>
            </a:pPr>
            <a:r>
              <a:rPr lang="en-US" altLang="en-US" sz="1000" b="1">
                <a:latin typeface="Arial" charset="0"/>
                <a:cs typeface="Arial" charset="0"/>
              </a:rPr>
              <a:t>Coordination:</a:t>
            </a:r>
            <a:r>
              <a:rPr lang="en-US" altLang="en-US" sz="1000">
                <a:latin typeface="Arial" charset="0"/>
                <a:cs typeface="Arial" charset="0"/>
              </a:rPr>
              <a:t>  Have priorities and resource allocation been planned across issue areas and committees?  Are cross-functional and multi-issue teams common and working together effectively? </a:t>
            </a:r>
            <a:endParaRPr lang="en-US" altLang="en-US" sz="1000"/>
          </a:p>
          <a:p>
            <a:endParaRPr lang="en-US" altLang="en-US" sz="10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859911-7354-4BBA-9302-999C045E0994}" type="slidenum">
              <a:rPr lang="en-US" altLang="en-US"/>
              <a:pPr/>
              <a:t>20</a:t>
            </a:fld>
            <a:endParaRPr lang="en-US" alt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pPr algn="just"/>
            <a:r>
              <a:rPr lang="en-US" altLang="en-US" b="1">
                <a:latin typeface="Arial" charset="0"/>
                <a:cs typeface="Arial" charset="0"/>
              </a:rPr>
              <a:t>Evaluating Board Membership </a:t>
            </a:r>
            <a:endParaRPr lang="en-US" altLang="en-US">
              <a:latin typeface="Arial" charset="0"/>
              <a:cs typeface="Arial" charset="0"/>
            </a:endParaRPr>
          </a:p>
          <a:p>
            <a:pPr algn="just"/>
            <a:r>
              <a:rPr lang="en-US" altLang="en-US">
                <a:latin typeface="Arial" charset="0"/>
                <a:cs typeface="Arial" charset="0"/>
              </a:rPr>
              <a:t>Getting the maximum performance out of Board members can often be difficult, especially if you have 30 or 40 members to evaluate. Therefore, having policies and procedures in place to help weed out those not performing is vital to developing a top-notch board.</a:t>
            </a:r>
          </a:p>
          <a:p>
            <a:pPr algn="just"/>
            <a:r>
              <a:rPr lang="en-US" altLang="en-US">
                <a:latin typeface="Arial" charset="0"/>
                <a:cs typeface="Arial" charset="0"/>
              </a:rPr>
              <a:t>Here are few tips in dealing with underachieving Board members:</a:t>
            </a:r>
          </a:p>
          <a:p>
            <a:pPr algn="just">
              <a:buFontTx/>
              <a:buChar char="•"/>
            </a:pPr>
            <a:r>
              <a:rPr lang="en-US" altLang="en-US">
                <a:latin typeface="Arial" charset="0"/>
                <a:cs typeface="Arial" charset="0"/>
              </a:rPr>
              <a:t>Use the </a:t>
            </a:r>
            <a:r>
              <a:rPr lang="en-US" altLang="en-US" b="1">
                <a:latin typeface="Arial" charset="0"/>
                <a:cs typeface="Arial" charset="0"/>
              </a:rPr>
              <a:t>regular nominating process</a:t>
            </a:r>
            <a:r>
              <a:rPr lang="en-US" altLang="en-US">
                <a:latin typeface="Arial" charset="0"/>
                <a:cs typeface="Arial" charset="0"/>
              </a:rPr>
              <a:t> to ask all Board members whether they want to remain on the Board.  Don't assume that you have to wait until a Board member's term is up to ask them if they want to continue. </a:t>
            </a:r>
          </a:p>
          <a:p>
            <a:pPr algn="just">
              <a:buFontTx/>
              <a:buChar char="•"/>
            </a:pPr>
            <a:r>
              <a:rPr lang="en-US" altLang="en-US">
                <a:latin typeface="Arial" charset="0"/>
                <a:cs typeface="Arial" charset="0"/>
              </a:rPr>
              <a:t>Take advantage of opportunities for </a:t>
            </a:r>
            <a:r>
              <a:rPr lang="en-US" altLang="en-US" b="1">
                <a:latin typeface="Arial" charset="0"/>
                <a:cs typeface="Arial" charset="0"/>
              </a:rPr>
              <a:t>Board renewal</a:t>
            </a:r>
            <a:r>
              <a:rPr lang="en-US" altLang="en-US">
                <a:latin typeface="Arial" charset="0"/>
                <a:cs typeface="Arial" charset="0"/>
              </a:rPr>
              <a:t>.  Consider the possibility that poor group dynamics, lagging energy or burnout experienced by the Board as a group contributes to the inactivity and lethargy of some members.  A Board self-assessment or planning retreat can provide an opportunity to re-connect with mission and strengthen relationships within the group. </a:t>
            </a:r>
          </a:p>
          <a:p>
            <a:pPr algn="just">
              <a:buFontTx/>
              <a:buChar char="•"/>
            </a:pPr>
            <a:r>
              <a:rPr lang="en-US" altLang="en-US">
                <a:latin typeface="Arial" charset="0"/>
                <a:cs typeface="Arial" charset="0"/>
              </a:rPr>
              <a:t>Don't assume that the performance of individual Board members can't change, or that it won't change over time.  A </a:t>
            </a:r>
            <a:r>
              <a:rPr lang="en-US" altLang="en-US" b="1">
                <a:latin typeface="Arial" charset="0"/>
                <a:cs typeface="Arial" charset="0"/>
              </a:rPr>
              <a:t>new project</a:t>
            </a:r>
            <a:r>
              <a:rPr lang="en-US" altLang="en-US">
                <a:latin typeface="Arial" charset="0"/>
                <a:cs typeface="Arial" charset="0"/>
              </a:rPr>
              <a:t> or a new committee assignment may energize a slacking Board member.</a:t>
            </a:r>
          </a:p>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AD3327-5E9D-4B34-B0E7-E7FFF2277B28}" type="slidenum">
              <a:rPr lang="en-US" altLang="en-US"/>
              <a:pPr/>
              <a:t>21</a:t>
            </a:fld>
            <a:endParaRPr lang="en-US" alt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en-US" b="1">
                <a:latin typeface="Arial" charset="0"/>
                <a:cs typeface="Arial" charset="0"/>
              </a:rPr>
              <a:t>Improving the Effectiveness of the Board of Directors</a:t>
            </a:r>
            <a:endParaRPr lang="en-US" altLang="en-US">
              <a:latin typeface="Arial" charset="0"/>
              <a:cs typeface="Arial" charset="0"/>
            </a:endParaRPr>
          </a:p>
          <a:p>
            <a:r>
              <a:rPr lang="en-US" altLang="en-US" u="sng">
                <a:latin typeface="Arial" charset="0"/>
                <a:cs typeface="Arial" charset="0"/>
              </a:rPr>
              <a:t>To Promote Efficient Board and Committee Work: </a:t>
            </a:r>
            <a:endParaRPr lang="en-US" altLang="en-US">
              <a:latin typeface="Arial" charset="0"/>
              <a:cs typeface="Arial" charset="0"/>
            </a:endParaRPr>
          </a:p>
          <a:p>
            <a:pPr algn="just">
              <a:buFontTx/>
              <a:buChar char="•"/>
            </a:pPr>
            <a:r>
              <a:rPr lang="en-US" altLang="en-US">
                <a:latin typeface="Arial" charset="0"/>
                <a:cs typeface="Arial" charset="0"/>
              </a:rPr>
              <a:t>Prepare a written job description for individual Board members. </a:t>
            </a:r>
            <a:endParaRPr lang="en-US" altLang="en-US"/>
          </a:p>
          <a:p>
            <a:pPr algn="just">
              <a:buFontTx/>
              <a:buChar char="•"/>
            </a:pPr>
            <a:r>
              <a:rPr lang="en-US" altLang="en-US">
                <a:latin typeface="Arial" charset="0"/>
                <a:cs typeface="Arial" charset="0"/>
              </a:rPr>
              <a:t>Develop an annual schedule of meetings, determined a year in advance. </a:t>
            </a:r>
            <a:endParaRPr lang="en-US" altLang="en-US"/>
          </a:p>
          <a:p>
            <a:pPr algn="just">
              <a:buFontTx/>
              <a:buChar char="•"/>
            </a:pPr>
            <a:r>
              <a:rPr lang="en-US" altLang="en-US">
                <a:latin typeface="Arial" charset="0"/>
                <a:cs typeface="Arial" charset="0"/>
              </a:rPr>
              <a:t>Circulate clear and thorough informational materials, including an agenda, to all members two to three weeks before each meeting. </a:t>
            </a:r>
            <a:endParaRPr lang="en-US" altLang="en-US"/>
          </a:p>
          <a:p>
            <a:pPr algn="just">
              <a:buFontTx/>
              <a:buChar char="•"/>
            </a:pPr>
            <a:r>
              <a:rPr lang="en-US" altLang="en-US">
                <a:latin typeface="Arial" charset="0"/>
                <a:cs typeface="Arial" charset="0"/>
              </a:rPr>
              <a:t>Maintain complete and accurate minutes of all meetings. </a:t>
            </a:r>
            <a:endParaRPr lang="en-US" altLang="en-US"/>
          </a:p>
          <a:p>
            <a:pPr algn="just">
              <a:buFontTx/>
              <a:buChar char="•"/>
            </a:pPr>
            <a:r>
              <a:rPr lang="en-US" altLang="en-US">
                <a:latin typeface="Arial" charset="0"/>
                <a:cs typeface="Arial" charset="0"/>
              </a:rPr>
              <a:t>Keep meetings brief and well focused.  Stimulate the broadest possible participation by members. </a:t>
            </a:r>
            <a:endParaRPr lang="en-US" altLang="en-US"/>
          </a:p>
          <a:p>
            <a:pPr algn="just">
              <a:buFontTx/>
              <a:buChar char="•"/>
            </a:pPr>
            <a:r>
              <a:rPr lang="en-US" altLang="en-US">
                <a:latin typeface="Arial" charset="0"/>
                <a:cs typeface="Arial" charset="0"/>
              </a:rPr>
              <a:t>Ask each Board member to serve on at least one Board committee or task force. (For new members, one committee assignment is sufficient.) </a:t>
            </a:r>
            <a:endParaRPr lang="en-US" altLang="en-US"/>
          </a:p>
          <a:p>
            <a:pPr algn="just">
              <a:buFontTx/>
              <a:buChar char="•"/>
            </a:pPr>
            <a:r>
              <a:rPr lang="en-US" altLang="en-US">
                <a:latin typeface="Arial" charset="0"/>
                <a:cs typeface="Arial" charset="0"/>
              </a:rPr>
              <a:t>Acknowledge members' accomplishments and contributions in a variety of ways in the organization's newsletter, at meetings, in minutes.</a:t>
            </a:r>
            <a:endParaRPr lang="en-US" altLang="en-US"/>
          </a:p>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63D50D-F109-48FD-A185-CD58920812DD}" type="slidenum">
              <a:rPr lang="en-US" altLang="en-US"/>
              <a:pPr/>
              <a:t>22</a:t>
            </a:fld>
            <a:endParaRPr lang="en-US" alt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ltLang="en-US" u="sng">
                <a:latin typeface="Arial" charset="0"/>
                <a:cs typeface="Arial" charset="0"/>
              </a:rPr>
              <a:t>To Encourage Smooth-functioning Committees</a:t>
            </a:r>
            <a:r>
              <a:rPr lang="en-US" altLang="en-US">
                <a:latin typeface="Arial" charset="0"/>
                <a:cs typeface="Arial" charset="0"/>
              </a:rPr>
              <a:t>: </a:t>
            </a:r>
          </a:p>
          <a:p>
            <a:pPr algn="just">
              <a:buFontTx/>
              <a:buChar char="•"/>
            </a:pPr>
            <a:r>
              <a:rPr lang="en-US" altLang="en-US">
                <a:latin typeface="Arial" charset="0"/>
                <a:cs typeface="Arial" charset="0"/>
              </a:rPr>
              <a:t>Prepare written statements of committee and task force responsibilities, guidelines and goals.  These organizational documents, which should be approved by the Board Chair, should be reviewed every one to two years and revised if necessary. </a:t>
            </a:r>
            <a:endParaRPr lang="en-US" altLang="en-US"/>
          </a:p>
          <a:p>
            <a:pPr algn="just">
              <a:buFontTx/>
              <a:buChar char="•"/>
            </a:pPr>
            <a:r>
              <a:rPr lang="en-US" altLang="en-US">
                <a:latin typeface="Arial" charset="0"/>
                <a:cs typeface="Arial" charset="0"/>
              </a:rPr>
              <a:t>Make work assignments according to the background, expertise, and schedule of each member. </a:t>
            </a:r>
            <a:endParaRPr lang="en-US" altLang="en-US"/>
          </a:p>
          <a:p>
            <a:pPr algn="just">
              <a:buFontTx/>
              <a:buChar char="•"/>
            </a:pPr>
            <a:r>
              <a:rPr lang="en-US" altLang="en-US">
                <a:latin typeface="Arial" charset="0"/>
                <a:cs typeface="Arial" charset="0"/>
              </a:rPr>
              <a:t>Distribute tasks among members so that everyone participates but no one is overloaded. </a:t>
            </a:r>
            <a:endParaRPr lang="en-US" altLang="en-US"/>
          </a:p>
          <a:p>
            <a:pPr algn="just">
              <a:buFontTx/>
              <a:buChar char="•"/>
            </a:pPr>
            <a:r>
              <a:rPr lang="en-US" altLang="en-US">
                <a:latin typeface="Arial" charset="0"/>
                <a:cs typeface="Arial" charset="0"/>
              </a:rPr>
              <a:t>Create a system of checks and balances to monitor committee members' work and assure that tasks are completed on schedule. </a:t>
            </a:r>
            <a:endParaRPr lang="en-US" altLang="en-US"/>
          </a:p>
          <a:p>
            <a:pPr algn="just">
              <a:buFontTx/>
              <a:buChar char="•"/>
            </a:pPr>
            <a:r>
              <a:rPr lang="en-US" altLang="en-US">
                <a:latin typeface="Arial" charset="0"/>
                <a:cs typeface="Arial" charset="0"/>
              </a:rPr>
              <a:t>Assign an appropriate staff member to work with each committee.</a:t>
            </a:r>
            <a:endParaRPr lang="en-US" altLang="en-US"/>
          </a:p>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79C559-ACB8-4BCB-99DD-C79ABFF6D46A}" type="slidenum">
              <a:rPr lang="en-US" altLang="en-US"/>
              <a:pPr/>
              <a:t>23</a:t>
            </a:fld>
            <a:endParaRPr lang="en-US" alt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ltLang="en-US" u="sng">
                <a:latin typeface="Arial" charset="0"/>
                <a:cs typeface="Arial" charset="0"/>
              </a:rPr>
              <a:t>To Ensure Committees Help the Board Do Its Work</a:t>
            </a:r>
            <a:r>
              <a:rPr lang="en-US" altLang="en-US">
                <a:latin typeface="Arial" charset="0"/>
                <a:cs typeface="Arial" charset="0"/>
              </a:rPr>
              <a:t>: </a:t>
            </a:r>
          </a:p>
          <a:p>
            <a:pPr algn="just">
              <a:buFontTx/>
              <a:buChar char="•"/>
            </a:pPr>
            <a:r>
              <a:rPr lang="en-US" altLang="en-US">
                <a:latin typeface="Arial" charset="0"/>
                <a:cs typeface="Arial" charset="0"/>
              </a:rPr>
              <a:t>Determine whether the Board truly needs all its committees, and eliminate the unnecessary ones.  One option is to turn some committees into task forces with specific time frames. </a:t>
            </a:r>
            <a:endParaRPr lang="en-US" altLang="en-US"/>
          </a:p>
          <a:p>
            <a:pPr algn="just">
              <a:buFontTx/>
              <a:buChar char="•"/>
            </a:pPr>
            <a:r>
              <a:rPr lang="en-US" altLang="en-US">
                <a:latin typeface="Arial" charset="0"/>
                <a:cs typeface="Arial" charset="0"/>
              </a:rPr>
              <a:t>Draft a job description for each committee.  Do not allow the committees themselves to determine their charter. </a:t>
            </a:r>
            <a:endParaRPr lang="en-US" altLang="en-US"/>
          </a:p>
          <a:p>
            <a:pPr algn="just">
              <a:buFontTx/>
              <a:buChar char="•"/>
            </a:pPr>
            <a:r>
              <a:rPr lang="en-US" altLang="en-US">
                <a:latin typeface="Arial" charset="0"/>
                <a:cs typeface="Arial" charset="0"/>
              </a:rPr>
              <a:t>Choose committed members who can advance the objectives set for the committee and who are able to attend meetings. </a:t>
            </a:r>
            <a:endParaRPr lang="en-US" altLang="en-US"/>
          </a:p>
          <a:p>
            <a:pPr algn="just">
              <a:buFontTx/>
              <a:buChar char="•"/>
            </a:pPr>
            <a:r>
              <a:rPr lang="en-US" altLang="en-US">
                <a:latin typeface="Arial" charset="0"/>
                <a:cs typeface="Arial" charset="0"/>
              </a:rPr>
              <a:t>Set meeting schedules well in advance.  Take advantage of electronic communication and virtual meetings. </a:t>
            </a:r>
            <a:endParaRPr lang="en-US" altLang="en-US"/>
          </a:p>
          <a:p>
            <a:pPr algn="just">
              <a:buFontTx/>
              <a:buChar char="•"/>
            </a:pPr>
            <a:r>
              <a:rPr lang="en-US" altLang="en-US">
                <a:latin typeface="Arial" charset="0"/>
                <a:cs typeface="Arial" charset="0"/>
              </a:rPr>
              <a:t>Set term limits for committee members.  </a:t>
            </a:r>
            <a:endParaRPr lang="en-US" altLang="en-US"/>
          </a:p>
          <a:p>
            <a:pPr algn="just">
              <a:buFontTx/>
              <a:buChar char="•"/>
            </a:pPr>
            <a:r>
              <a:rPr lang="en-US" altLang="en-US">
                <a:latin typeface="Arial" charset="0"/>
                <a:cs typeface="Arial" charset="0"/>
              </a:rPr>
              <a:t>Regularly assess the effectiveness of the committees. </a:t>
            </a:r>
            <a:endParaRPr lang="en-US" altLang="en-US"/>
          </a:p>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EFAD71-3046-44F8-9D9C-4639BF76FCFF}" type="slidenum">
              <a:rPr lang="en-US" altLang="en-US"/>
              <a:pPr/>
              <a:t>2</a:t>
            </a:fld>
            <a:endParaRPr lang="en-US" altLang="en-US"/>
          </a:p>
        </p:txBody>
      </p:sp>
      <p:sp>
        <p:nvSpPr>
          <p:cNvPr id="6146" name="Rectangle 2"/>
          <p:cNvSpPr>
            <a:spLocks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ltLang="en-US"/>
              <a:t>This is an outline of the topics to be presented in this module.  </a:t>
            </a:r>
          </a:p>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FE152-8792-497C-A791-377CD0BCF9DC}" type="slidenum">
              <a:rPr lang="en-US" altLang="en-US"/>
              <a:pPr/>
              <a:t>25</a:t>
            </a:fld>
            <a:endParaRPr lang="en-US" altLang="en-US"/>
          </a:p>
        </p:txBody>
      </p:sp>
      <p:sp>
        <p:nvSpPr>
          <p:cNvPr id="40962" name="Rectangle 2"/>
          <p:cNvSpPr>
            <a:spLocks noChangeArrowheads="1" noTextEdit="1"/>
          </p:cNvSpPr>
          <p:nvPr>
            <p:ph type="sldImg"/>
          </p:nvPr>
        </p:nvSpPr>
        <p:spPr>
          <a:ln/>
        </p:spPr>
      </p:sp>
      <p:sp>
        <p:nvSpPr>
          <p:cNvPr id="40963" name="Rectangle 3"/>
          <p:cNvSpPr>
            <a:spLocks noGrp="1" noChangeArrowheads="1"/>
          </p:cNvSpPr>
          <p:nvPr>
            <p:ph type="body" idx="1"/>
          </p:nvPr>
        </p:nvSpPr>
        <p:spPr/>
        <p:txBody>
          <a:bodyPr/>
          <a:lstStyle/>
          <a:p>
            <a:pPr algn="just"/>
            <a:r>
              <a:rPr lang="en-US" altLang="en-US" b="1">
                <a:latin typeface="Arial" charset="0"/>
                <a:cs typeface="Arial" charset="0"/>
              </a:rPr>
              <a:t>Holding Effective Meetings - Use a Checklist to Measure Effectiveness</a:t>
            </a:r>
          </a:p>
          <a:p>
            <a:pPr algn="just"/>
            <a:r>
              <a:rPr lang="en-US" altLang="en-US">
                <a:latin typeface="Arial" charset="0"/>
                <a:cs typeface="Times New Roman" charset="0"/>
              </a:rPr>
              <a:t>It is always a good idea to have some mechanism with which to attain feedback from Board members following a meeting or training seminar.  This input is critical to helping the Executive Director and staff members make more efficient use of the Board’s time and association resources for Board meetings.  One method to attain this feedback is to have Board members, staff, and other meeting participants complete a checklist, such as the one below, following meetings or seminars. </a:t>
            </a:r>
          </a:p>
          <a:p>
            <a:pPr algn="just"/>
            <a:r>
              <a:rPr lang="en-US" altLang="en-US" b="1">
                <a:latin typeface="Arial" charset="0"/>
                <a:cs typeface="Arial" charset="0"/>
              </a:rPr>
              <a:t>Sample Questions (Members reply with a “Yes” or “No,” with comments):  </a:t>
            </a:r>
            <a:endParaRPr lang="en-US" altLang="en-US">
              <a:latin typeface="Arial" charset="0"/>
              <a:cs typeface="Times New Roman" charset="0"/>
            </a:endParaRPr>
          </a:p>
          <a:p>
            <a:pPr>
              <a:buFontTx/>
              <a:buChar char="•"/>
            </a:pPr>
            <a:r>
              <a:rPr lang="en-US" altLang="en-US" sz="1000">
                <a:latin typeface="Arial" charset="0"/>
                <a:cs typeface="Arial" charset="0"/>
              </a:rPr>
              <a:t>Is an annotated agenda provided which indicates expected outcomes and the action required to achieve those outcomes?  </a:t>
            </a:r>
            <a:endParaRPr lang="en-US" altLang="en-US" sz="1000">
              <a:latin typeface="Arial" charset="0"/>
              <a:cs typeface="Times New Roman" charset="0"/>
            </a:endParaRPr>
          </a:p>
          <a:p>
            <a:pPr algn="just">
              <a:buFontTx/>
              <a:buChar char="•"/>
            </a:pPr>
            <a:r>
              <a:rPr lang="en-US" altLang="en-US" sz="1000">
                <a:latin typeface="Arial" charset="0"/>
                <a:cs typeface="Times New Roman" charset="0"/>
              </a:rPr>
              <a:t> </a:t>
            </a:r>
            <a:r>
              <a:rPr lang="en-US" altLang="en-US" sz="1000">
                <a:latin typeface="Arial" charset="0"/>
                <a:cs typeface="Arial" charset="0"/>
              </a:rPr>
              <a:t>Are agendas and supporting documents sent to meeting participants in advance?</a:t>
            </a:r>
            <a:endParaRPr lang="en-US" altLang="en-US" sz="1000">
              <a:latin typeface="Arial" charset="0"/>
              <a:cs typeface="Times New Roman" charset="0"/>
            </a:endParaRPr>
          </a:p>
          <a:p>
            <a:pPr algn="just">
              <a:buFontTx/>
              <a:buChar char="•"/>
            </a:pPr>
            <a:r>
              <a:rPr lang="en-US" altLang="en-US" sz="1000">
                <a:latin typeface="Arial" charset="0"/>
                <a:cs typeface="Arial" charset="0"/>
              </a:rPr>
              <a:t>Are agenda items appropriate, and is adequate time allocated for each agenda item?</a:t>
            </a:r>
            <a:endParaRPr lang="en-US" altLang="en-US" sz="1000">
              <a:latin typeface="Arial" charset="0"/>
              <a:cs typeface="Times New Roman" charset="0"/>
            </a:endParaRPr>
          </a:p>
          <a:p>
            <a:pPr algn="just">
              <a:buFontTx/>
              <a:buChar char="•"/>
            </a:pPr>
            <a:r>
              <a:rPr lang="en-US" altLang="en-US" sz="1000">
                <a:latin typeface="Arial" charset="0"/>
                <a:cs typeface="Arial" charset="0"/>
              </a:rPr>
              <a:t>Do meetings start and end on time?</a:t>
            </a:r>
            <a:endParaRPr lang="en-US" altLang="en-US" sz="1000">
              <a:latin typeface="Arial" charset="0"/>
              <a:cs typeface="Times New Roman" charset="0"/>
            </a:endParaRPr>
          </a:p>
          <a:p>
            <a:pPr algn="just">
              <a:buFontTx/>
              <a:buChar char="•"/>
            </a:pPr>
            <a:r>
              <a:rPr lang="en-US" altLang="en-US" sz="1000">
                <a:latin typeface="Arial" charset="0"/>
                <a:cs typeface="Arial" charset="0"/>
              </a:rPr>
              <a:t>Do participants come prepared? </a:t>
            </a:r>
            <a:endParaRPr lang="en-US" altLang="en-US" sz="1000">
              <a:latin typeface="Arial" charset="0"/>
              <a:cs typeface="Times New Roman" charset="0"/>
            </a:endParaRPr>
          </a:p>
          <a:p>
            <a:pPr algn="just">
              <a:buFontTx/>
              <a:buChar char="•"/>
            </a:pPr>
            <a:r>
              <a:rPr lang="en-US" altLang="en-US" sz="1000">
                <a:latin typeface="Arial" charset="0"/>
                <a:cs typeface="Arial" charset="0"/>
              </a:rPr>
              <a:t>Do meeting ground rules exist and are they followed by all members throughout the meeting? </a:t>
            </a:r>
            <a:endParaRPr lang="en-US" altLang="en-US" sz="1000">
              <a:latin typeface="Arial" charset="0"/>
              <a:cs typeface="Times New Roman" charset="0"/>
            </a:endParaRPr>
          </a:p>
          <a:p>
            <a:pPr algn="just">
              <a:buFontTx/>
              <a:buChar char="•"/>
            </a:pPr>
            <a:r>
              <a:rPr lang="en-US" altLang="en-US" sz="1000">
                <a:latin typeface="Arial" charset="0"/>
                <a:cs typeface="Arial" charset="0"/>
              </a:rPr>
              <a:t>Is the decision-making process defined and understood by all members?  </a:t>
            </a:r>
            <a:endParaRPr lang="en-US" altLang="en-US" sz="1000">
              <a:latin typeface="Arial" charset="0"/>
              <a:cs typeface="Times New Roman" charset="0"/>
            </a:endParaRPr>
          </a:p>
          <a:p>
            <a:pPr algn="just">
              <a:buFontTx/>
              <a:buChar char="•"/>
            </a:pPr>
            <a:r>
              <a:rPr lang="en-US" altLang="en-US" sz="1000">
                <a:latin typeface="Arial" charset="0"/>
                <a:cs typeface="Arial" charset="0"/>
              </a:rPr>
              <a:t>Is “sidetracking” avoided?</a:t>
            </a:r>
            <a:endParaRPr lang="en-US" altLang="en-US" sz="1000">
              <a:latin typeface="Arial" charset="0"/>
              <a:cs typeface="Times New Roman" charset="0"/>
            </a:endParaRPr>
          </a:p>
          <a:p>
            <a:pPr algn="just">
              <a:buFontTx/>
              <a:buChar char="•"/>
            </a:pPr>
            <a:r>
              <a:rPr lang="en-US" altLang="en-US" sz="1000">
                <a:latin typeface="Arial" charset="0"/>
                <a:cs typeface="Arial" charset="0"/>
              </a:rPr>
              <a:t>Does everyone participate?  </a:t>
            </a:r>
            <a:endParaRPr lang="en-US" altLang="en-US" sz="1000">
              <a:latin typeface="Arial" charset="0"/>
              <a:cs typeface="Times New Roman" charset="0"/>
            </a:endParaRPr>
          </a:p>
          <a:p>
            <a:pPr algn="just">
              <a:buFontTx/>
              <a:buChar char="•"/>
            </a:pPr>
            <a:r>
              <a:rPr lang="en-US" altLang="en-US" sz="1000">
                <a:latin typeface="Arial" charset="0"/>
                <a:cs typeface="Arial" charset="0"/>
              </a:rPr>
              <a:t>Is a member assigned the role of “devil’s advocate,” asking the difficult questions? </a:t>
            </a:r>
            <a:endParaRPr lang="en-US" altLang="en-US" sz="1000">
              <a:latin typeface="Arial" charset="0"/>
              <a:cs typeface="Times New Roman" charset="0"/>
            </a:endParaRPr>
          </a:p>
          <a:p>
            <a:pPr algn="just">
              <a:buFontTx/>
              <a:buChar char="•"/>
            </a:pPr>
            <a:r>
              <a:rPr lang="en-US" altLang="en-US" sz="1000">
                <a:latin typeface="Arial" charset="0"/>
                <a:cs typeface="Arial" charset="0"/>
              </a:rPr>
              <a:t>Does the group have the opportunity to contribute to the development of future agendas? </a:t>
            </a:r>
            <a:endParaRPr lang="en-US" altLang="en-US" sz="1000">
              <a:latin typeface="Arial" charset="0"/>
              <a:cs typeface="Times New Roman" charset="0"/>
            </a:endParaRPr>
          </a:p>
          <a:p>
            <a:pPr algn="just">
              <a:buFontTx/>
              <a:buChar char="•"/>
            </a:pPr>
            <a:r>
              <a:rPr lang="en-US" altLang="en-US" sz="1000">
                <a:latin typeface="Arial" charset="0"/>
                <a:cs typeface="Arial" charset="0"/>
              </a:rPr>
              <a:t>Are notes taken and distributed in a timely fashion, identifying group decisions, timeline, next steps and responsibility?  </a:t>
            </a:r>
            <a:endParaRPr lang="en-US" altLang="en-US" sz="1000">
              <a:latin typeface="Arial" charset="0"/>
              <a:cs typeface="Times New Roman" charset="0"/>
            </a:endParaRPr>
          </a:p>
          <a:p>
            <a:pPr algn="just"/>
            <a:endParaRPr lang="en-US" altLang="en-US" sz="10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3FEC54-D3EE-4271-8E0F-28255129E6BE}" type="slidenum">
              <a:rPr lang="en-US" altLang="en-US"/>
              <a:pPr/>
              <a:t>26</a:t>
            </a:fld>
            <a:endParaRPr lang="en-US" alt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pPr algn="just"/>
            <a:r>
              <a:rPr lang="en-US" altLang="en-US" b="1">
                <a:latin typeface="Arial" charset="0"/>
                <a:cs typeface="Arial" charset="0"/>
              </a:rPr>
              <a:t>Board of Directors Self-Evaluation</a:t>
            </a:r>
          </a:p>
          <a:p>
            <a:pPr algn="just"/>
            <a:r>
              <a:rPr lang="en-US" altLang="en-US" b="1">
                <a:latin typeface="Arial" charset="0"/>
                <a:cs typeface="Arial" charset="0"/>
              </a:rPr>
              <a:t> </a:t>
            </a:r>
            <a:endParaRPr lang="en-US" altLang="en-US">
              <a:latin typeface="Arial" charset="0"/>
              <a:cs typeface="Times New Roman" charset="0"/>
            </a:endParaRPr>
          </a:p>
          <a:p>
            <a:pPr algn="just"/>
            <a:r>
              <a:rPr lang="en-US" altLang="en-US">
                <a:latin typeface="Arial" charset="0"/>
                <a:cs typeface="Times New Roman" charset="0"/>
              </a:rPr>
              <a:t>Each member of the Board of Directors and the Executive Director should complete a self-evaluation at least once a year, within a few weeks of a Board meeting.  The Executive Director should then compile and interpret these results, writing them up in a report to be distributed in the pre-meeting packets 1 or 2 weeks prior to the meeting.  </a:t>
            </a:r>
          </a:p>
          <a:p>
            <a:pPr algn="just"/>
            <a:r>
              <a:rPr lang="en-US" altLang="en-US">
                <a:latin typeface="Arial" charset="0"/>
                <a:cs typeface="Times New Roman" charset="0"/>
              </a:rPr>
              <a:t> </a:t>
            </a:r>
          </a:p>
          <a:p>
            <a:pPr algn="just"/>
            <a:r>
              <a:rPr lang="en-US" altLang="en-US">
                <a:latin typeface="Arial" charset="0"/>
                <a:cs typeface="Times New Roman" charset="0"/>
              </a:rPr>
              <a:t>It is helpful if Board members also attach suggestions about how the Board could get higher ratings for any or all of the following considerations, to be discussed at the Board meeting itself.  In addition, Board members should also list three to five points, being as specific as possible, on which they believe the Board should focus its attention in the next year.  </a:t>
            </a:r>
          </a:p>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38602-4654-4F40-9792-6E8B4A91F8C1}" type="slidenum">
              <a:rPr lang="en-US" altLang="en-US"/>
              <a:pPr/>
              <a:t>27</a:t>
            </a:fld>
            <a:endParaRPr lang="en-US" altLang="en-U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pPr algn="just"/>
            <a:r>
              <a:rPr lang="en-US" altLang="en-US" sz="1000" b="1" u="sng">
                <a:latin typeface="Arial" charset="0"/>
              </a:rPr>
              <a:t>Sample Board Self-Evaluation Form</a:t>
            </a:r>
            <a:r>
              <a:rPr lang="en-US" altLang="en-US" sz="1000">
                <a:latin typeface="Arial" charset="0"/>
              </a:rPr>
              <a:t>	</a:t>
            </a:r>
            <a:r>
              <a:rPr lang="en-US" altLang="en-US" sz="1000">
                <a:latin typeface="Arial" charset="0"/>
                <a:cs typeface="Times New Roman" charset="0"/>
              </a:rPr>
              <a:t>Rating (1 to 5, 1=Poor, 5=Very Good)</a:t>
            </a:r>
          </a:p>
          <a:p>
            <a:pPr algn="just"/>
            <a:endParaRPr lang="en-US" altLang="en-US" sz="1000">
              <a:latin typeface="Arial" charset="0"/>
              <a:cs typeface="Times New Roman" charset="0"/>
            </a:endParaRPr>
          </a:p>
          <a:p>
            <a:pPr>
              <a:buFontTx/>
              <a:buChar char="•"/>
            </a:pPr>
            <a:r>
              <a:rPr lang="en-US" altLang="en-US" sz="1000">
                <a:latin typeface="Arial" charset="0"/>
                <a:cs typeface="Times New Roman" charset="0"/>
              </a:rPr>
              <a:t>Board has full and common understanding of its roles and responsibilities </a:t>
            </a:r>
          </a:p>
          <a:p>
            <a:pPr>
              <a:buFontTx/>
              <a:buChar char="•"/>
            </a:pPr>
            <a:r>
              <a:rPr lang="en-US" altLang="en-US" sz="1000">
                <a:latin typeface="Arial" charset="0"/>
                <a:cs typeface="Times New Roman" charset="0"/>
              </a:rPr>
              <a:t>Board members understand the organization’s mission and its products/programs</a:t>
            </a:r>
          </a:p>
          <a:p>
            <a:pPr algn="just">
              <a:buFontTx/>
              <a:buChar char="•"/>
            </a:pPr>
            <a:r>
              <a:rPr lang="en-US" altLang="en-US" sz="1000">
                <a:latin typeface="Arial" charset="0"/>
                <a:cs typeface="Times New Roman" charset="0"/>
              </a:rPr>
              <a:t>Structural organization (Board, officers, committees, executive, staff) is clear</a:t>
            </a:r>
          </a:p>
          <a:p>
            <a:pPr algn="just">
              <a:buFontTx/>
              <a:buChar char="•"/>
            </a:pPr>
            <a:r>
              <a:rPr lang="en-US" altLang="en-US" sz="1000">
                <a:latin typeface="Arial" charset="0"/>
                <a:cs typeface="Times New Roman" charset="0"/>
              </a:rPr>
              <a:t>Board has clear goals and actions resulting from relevant and realistic strategic planning </a:t>
            </a:r>
          </a:p>
          <a:p>
            <a:pPr algn="just">
              <a:buFontTx/>
              <a:buChar char="•"/>
            </a:pPr>
            <a:r>
              <a:rPr lang="en-US" altLang="en-US" sz="1000">
                <a:latin typeface="Arial" charset="0"/>
                <a:cs typeface="Times New Roman" charset="0"/>
              </a:rPr>
              <a:t>Board regularly monitors and evaluates progress toward strategic goals and product/program performance </a:t>
            </a:r>
          </a:p>
          <a:p>
            <a:pPr algn="just">
              <a:buFontTx/>
              <a:buChar char="•"/>
            </a:pPr>
            <a:r>
              <a:rPr lang="en-US" altLang="en-US" sz="1000">
                <a:latin typeface="Arial" charset="0"/>
                <a:cs typeface="Times New Roman" charset="0"/>
              </a:rPr>
              <a:t>Board attends to policy-related decisions which effectively guide operational activities of staff</a:t>
            </a:r>
          </a:p>
          <a:p>
            <a:pPr algn="just">
              <a:buFontTx/>
              <a:buChar char="•"/>
            </a:pPr>
            <a:r>
              <a:rPr lang="en-US" altLang="en-US" sz="1000">
                <a:latin typeface="Arial" charset="0"/>
                <a:cs typeface="Times New Roman" charset="0"/>
              </a:rPr>
              <a:t>Board receives regular reports on finances/budgets, products/program performance, etc </a:t>
            </a:r>
          </a:p>
          <a:p>
            <a:pPr algn="just">
              <a:buFontTx/>
              <a:buChar char="•"/>
            </a:pPr>
            <a:r>
              <a:rPr lang="en-US" altLang="en-US" sz="1000">
                <a:latin typeface="Arial" charset="0"/>
                <a:cs typeface="Times New Roman" charset="0"/>
              </a:rPr>
              <a:t>Board helps set fundraising goals and is actively involved in fundraising </a:t>
            </a:r>
          </a:p>
          <a:p>
            <a:pPr algn="just">
              <a:buFontTx/>
              <a:buChar char="•"/>
            </a:pPr>
            <a:r>
              <a:rPr lang="en-US" altLang="en-US" sz="1000">
                <a:latin typeface="Arial" charset="0"/>
                <a:cs typeface="Times New Roman" charset="0"/>
              </a:rPr>
              <a:t>Board effectively represents the organization to the community </a:t>
            </a:r>
          </a:p>
          <a:p>
            <a:pPr algn="just">
              <a:buFontTx/>
              <a:buChar char="•"/>
            </a:pPr>
            <a:r>
              <a:rPr lang="en-US" altLang="en-US" sz="1000">
                <a:latin typeface="Arial" charset="0"/>
                <a:cs typeface="Times New Roman" charset="0"/>
              </a:rPr>
              <a:t>Board meetings facilitate focus and progress on important organizational matters </a:t>
            </a:r>
          </a:p>
          <a:p>
            <a:pPr algn="just">
              <a:buFontTx/>
              <a:buChar char="•"/>
            </a:pPr>
            <a:r>
              <a:rPr lang="en-US" altLang="en-US" sz="1000">
                <a:latin typeface="Arial" charset="0"/>
                <a:cs typeface="Times New Roman" charset="0"/>
              </a:rPr>
              <a:t>Board regularly evaluates and develops the Executive Director </a:t>
            </a:r>
          </a:p>
          <a:p>
            <a:pPr algn="just">
              <a:buFontTx/>
              <a:buChar char="•"/>
            </a:pPr>
            <a:r>
              <a:rPr lang="en-US" altLang="en-US" sz="1000">
                <a:latin typeface="Arial" charset="0"/>
                <a:cs typeface="Times New Roman" charset="0"/>
              </a:rPr>
              <a:t>Each member of the Board feels involved and interested in the Board’s work </a:t>
            </a:r>
          </a:p>
          <a:p>
            <a:pPr algn="just">
              <a:buFontTx/>
              <a:buChar char="•"/>
            </a:pPr>
            <a:r>
              <a:rPr lang="en-US" altLang="en-US" sz="1000">
                <a:latin typeface="Arial" charset="0"/>
                <a:cs typeface="Times New Roman" charset="0"/>
              </a:rPr>
              <a:t>All necessary skills, stakeholders and diversity are represented on the Board </a:t>
            </a:r>
          </a:p>
          <a:p>
            <a:pPr algn="just">
              <a:buFontTx/>
              <a:buChar char="•"/>
            </a:pPr>
            <a:r>
              <a:rPr lang="en-US" altLang="en-US" sz="1000">
                <a:latin typeface="Arial" charset="0"/>
                <a:cs typeface="Times New Roman" charset="0"/>
              </a:rPr>
              <a:t>Board members receive regular information and training about their responsibilities </a:t>
            </a:r>
          </a:p>
          <a:p>
            <a:pPr algn="just">
              <a:buFontTx/>
              <a:buChar char="•"/>
            </a:pPr>
            <a:r>
              <a:rPr lang="en-US" altLang="en-US" sz="1000">
                <a:latin typeface="Arial" charset="0"/>
                <a:cs typeface="Times New Roman" charset="0"/>
              </a:rPr>
              <a:t>The Board has a process for handling urgent matters between meetings </a:t>
            </a:r>
          </a:p>
          <a:p>
            <a:pPr algn="just"/>
            <a:endParaRPr lang="en-US" altLang="en-US" sz="10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B7E58E-EA95-4714-B149-63C6C444F836}" type="slidenum">
              <a:rPr lang="en-US" altLang="en-US"/>
              <a:pPr/>
              <a:t>29</a:t>
            </a:fld>
            <a:endParaRPr lang="en-US" altLang="en-US"/>
          </a:p>
        </p:txBody>
      </p:sp>
      <p:sp>
        <p:nvSpPr>
          <p:cNvPr id="47106" name="Rectangle 2"/>
          <p:cNvSpPr>
            <a:spLocks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ltLang="en-US"/>
              <a:t>These sources were paraphrased in portions of this presentation, and are wonderful resources for any of the participants who might be interested in learning more about the topics introduced in this presentation.  </a:t>
            </a:r>
          </a:p>
          <a:p>
            <a:endParaRPr lang="en-US" altLang="en-US"/>
          </a:p>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F2D1B-C805-4795-A0FA-55A5BE578104}" type="slidenum">
              <a:rPr lang="en-US" altLang="en-US"/>
              <a:pPr/>
              <a:t>3</a:t>
            </a:fld>
            <a:endParaRPr lang="en-US" alt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pPr marL="228600" indent="-228600"/>
            <a:r>
              <a:rPr lang="en-US" altLang="en-US" b="1">
                <a:latin typeface="Arial" charset="0"/>
                <a:cs typeface="Times New Roman" charset="0"/>
              </a:rPr>
              <a:t>The Recruitment Process </a:t>
            </a:r>
          </a:p>
          <a:p>
            <a:pPr marL="228600" indent="-228600" algn="just"/>
            <a:r>
              <a:rPr lang="en-US" altLang="en-US">
                <a:latin typeface="Arial" charset="0"/>
                <a:cs typeface="Times New Roman" charset="0"/>
              </a:rPr>
              <a:t>The objective of the recruitment process is to identify and select a collection of individuals that can effectively operate as a team in performing the diverse duties of the Board.  The work of the Board – and its need for internal strength – should be the framework which guides the recruitment process.  </a:t>
            </a:r>
            <a:endParaRPr lang="en-US" altLang="en-US" b="1">
              <a:latin typeface="Arial" charset="0"/>
              <a:cs typeface="Times New Roman" charset="0"/>
            </a:endParaRPr>
          </a:p>
          <a:p>
            <a:pPr marL="228600" indent="-228600"/>
            <a:endParaRPr lang="en-US" altLang="en-US"/>
          </a:p>
          <a:p>
            <a:pPr marL="228600" indent="-228600"/>
            <a:r>
              <a:rPr lang="en-US" altLang="en-US">
                <a:latin typeface="Arial" charset="0"/>
              </a:rPr>
              <a:t>The recruitment process should emphasize two seemingly contradictory characteristics:</a:t>
            </a:r>
          </a:p>
          <a:p>
            <a:pPr marL="228600" indent="-228600">
              <a:buFontTx/>
              <a:buAutoNum type="arabicParenR"/>
            </a:pPr>
            <a:r>
              <a:rPr lang="en-US" altLang="en-US">
                <a:latin typeface="Arial" charset="0"/>
              </a:rPr>
              <a:t>Diversity</a:t>
            </a:r>
          </a:p>
          <a:p>
            <a:pPr marL="228600" indent="-228600">
              <a:buFontTx/>
              <a:buAutoNum type="arabicParenR"/>
            </a:pPr>
            <a:r>
              <a:rPr lang="en-US" altLang="en-US">
                <a:latin typeface="Arial" charset="0"/>
              </a:rPr>
              <a:t>Commonality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B96F69-4C17-4DEA-A163-7D3B0F3894F6}" type="slidenum">
              <a:rPr lang="en-US" altLang="en-US"/>
              <a:pPr/>
              <a:t>4</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pPr algn="just"/>
            <a:r>
              <a:rPr lang="en-US" altLang="en-US" b="1">
                <a:latin typeface="Arial" charset="0"/>
                <a:cs typeface="Arial" charset="0"/>
              </a:rPr>
              <a:t>Diversity</a:t>
            </a:r>
            <a:endParaRPr lang="en-US" altLang="en-US">
              <a:latin typeface="Arial" charset="0"/>
              <a:cs typeface="Arial" charset="0"/>
            </a:endParaRPr>
          </a:p>
          <a:p>
            <a:pPr algn="just"/>
            <a:r>
              <a:rPr lang="en-US" altLang="en-US">
                <a:latin typeface="Arial" charset="0"/>
                <a:cs typeface="Arial" charset="0"/>
              </a:rPr>
              <a:t>Any nonprofit must affirm its need for diversity on the Board.  </a:t>
            </a:r>
          </a:p>
          <a:p>
            <a:pPr algn="just"/>
            <a:r>
              <a:rPr lang="en-US" altLang="en-US">
                <a:latin typeface="Arial" charset="0"/>
                <a:cs typeface="Arial" charset="0"/>
              </a:rPr>
              <a:t>a.     This includes diversity of </a:t>
            </a:r>
            <a:r>
              <a:rPr lang="en-US" altLang="en-US" b="1">
                <a:latin typeface="Arial" charset="0"/>
                <a:cs typeface="Arial" charset="0"/>
              </a:rPr>
              <a:t>demographics</a:t>
            </a:r>
            <a:r>
              <a:rPr lang="en-US" altLang="en-US">
                <a:latin typeface="Arial" charset="0"/>
                <a:cs typeface="Arial" charset="0"/>
              </a:rPr>
              <a:t>, such as gender, age and race.  Strong Boards of Directors almost always have a Board composition that is in some way representative of the larger external world in which it operates.  This ensures that policy deliberations remain sensitive to the diverse set of expectations and demands put upon the organization. </a:t>
            </a:r>
          </a:p>
          <a:p>
            <a:pPr algn="just"/>
            <a:r>
              <a:rPr lang="en-US" altLang="en-US">
                <a:latin typeface="Arial" charset="0"/>
                <a:cs typeface="Arial" charset="0"/>
              </a:rPr>
              <a:t>b.</a:t>
            </a:r>
            <a:r>
              <a:rPr lang="en-US" altLang="en-US">
                <a:cs typeface="Times New Roman" charset="0"/>
              </a:rPr>
              <a:t>     </a:t>
            </a:r>
            <a:r>
              <a:rPr lang="en-US" altLang="en-US">
                <a:latin typeface="Arial" charset="0"/>
                <a:cs typeface="Arial" charset="0"/>
              </a:rPr>
              <a:t>Board members should also be characterized by diverse </a:t>
            </a:r>
            <a:r>
              <a:rPr lang="en-US" altLang="en-US" b="1">
                <a:latin typeface="Arial" charset="0"/>
                <a:cs typeface="Arial" charset="0"/>
              </a:rPr>
              <a:t>linkages</a:t>
            </a:r>
            <a:r>
              <a:rPr lang="en-US" altLang="en-US">
                <a:latin typeface="Arial" charset="0"/>
                <a:cs typeface="Arial" charset="0"/>
              </a:rPr>
              <a:t> to different communities and groups.  This diversity is a critical feature of Board composition when it seeks to become active in fundraising and public relations.  </a:t>
            </a:r>
          </a:p>
          <a:p>
            <a:pPr algn="just"/>
            <a:r>
              <a:rPr lang="en-US" altLang="en-US">
                <a:latin typeface="Arial" charset="0"/>
                <a:cs typeface="Arial" charset="0"/>
              </a:rPr>
              <a:t>c.</a:t>
            </a:r>
            <a:r>
              <a:rPr lang="en-US" altLang="en-US">
                <a:cs typeface="Times New Roman" charset="0"/>
              </a:rPr>
              <a:t>      </a:t>
            </a:r>
            <a:r>
              <a:rPr lang="en-US" altLang="en-US">
                <a:latin typeface="Arial" charset="0"/>
                <a:cs typeface="Arial" charset="0"/>
              </a:rPr>
              <a:t>Board members should represent several areas and subcategories of </a:t>
            </a:r>
            <a:r>
              <a:rPr lang="en-US" altLang="en-US" b="1">
                <a:latin typeface="Arial" charset="0"/>
                <a:cs typeface="Arial" charset="0"/>
              </a:rPr>
              <a:t>expertise.</a:t>
            </a:r>
            <a:r>
              <a:rPr lang="en-US" altLang="en-US">
                <a:latin typeface="Arial" charset="0"/>
                <a:cs typeface="Arial" charset="0"/>
              </a:rPr>
              <a:t>  This need for diverse skills and interests is obvious given the financial, personnel, programming, fundraising, public relations, and other responsibilities of the Board of Directors.  </a:t>
            </a:r>
          </a:p>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B53D5D-4177-4C4E-B7B6-E79583AF51A3}" type="slidenum">
              <a:rPr lang="en-US" altLang="en-US"/>
              <a:pPr/>
              <a:t>5</a:t>
            </a:fld>
            <a:endParaRPr lang="en-US" altLang="en-US"/>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pPr algn="just"/>
            <a:r>
              <a:rPr lang="en-US" altLang="en-US" b="1">
                <a:latin typeface="Arial" charset="0"/>
                <a:cs typeface="Arial" charset="0"/>
              </a:rPr>
              <a:t>Commonality  </a:t>
            </a:r>
          </a:p>
          <a:p>
            <a:pPr algn="just"/>
            <a:endParaRPr lang="en-US" altLang="en-US" b="1">
              <a:latin typeface="Arial" charset="0"/>
              <a:cs typeface="Arial" charset="0"/>
            </a:endParaRPr>
          </a:p>
          <a:p>
            <a:pPr algn="just"/>
            <a:r>
              <a:rPr lang="en-US" altLang="en-US">
                <a:latin typeface="Arial" charset="0"/>
                <a:cs typeface="Arial" charset="0"/>
              </a:rPr>
              <a:t>While acknowledging the need for diversity, the Board must also ensure that members have: </a:t>
            </a:r>
          </a:p>
          <a:p>
            <a:pPr algn="just"/>
            <a:r>
              <a:rPr lang="en-US" altLang="en-US">
                <a:latin typeface="Arial" charset="0"/>
                <a:cs typeface="Arial" charset="0"/>
              </a:rPr>
              <a:t>a.</a:t>
            </a:r>
            <a:r>
              <a:rPr lang="en-US" altLang="en-US">
                <a:latin typeface="Arial" charset="0"/>
                <a:cs typeface="Times New Roman" charset="0"/>
              </a:rPr>
              <a:t>     </a:t>
            </a:r>
            <a:r>
              <a:rPr lang="en-US" altLang="en-US">
                <a:latin typeface="Arial" charset="0"/>
                <a:cs typeface="Arial" charset="0"/>
              </a:rPr>
              <a:t>a shared belief in the </a:t>
            </a:r>
            <a:r>
              <a:rPr lang="en-US" altLang="en-US" b="1">
                <a:latin typeface="Arial" charset="0"/>
                <a:cs typeface="Arial" charset="0"/>
              </a:rPr>
              <a:t>mission </a:t>
            </a:r>
            <a:r>
              <a:rPr lang="en-US" altLang="en-US">
                <a:latin typeface="Arial" charset="0"/>
                <a:cs typeface="Arial" charset="0"/>
              </a:rPr>
              <a:t>and essential values of the organization</a:t>
            </a:r>
          </a:p>
          <a:p>
            <a:pPr algn="just"/>
            <a:r>
              <a:rPr lang="en-US" altLang="en-US">
                <a:latin typeface="Arial" charset="0"/>
                <a:cs typeface="Arial" charset="0"/>
              </a:rPr>
              <a:t>b.</a:t>
            </a:r>
            <a:r>
              <a:rPr lang="en-US" altLang="en-US">
                <a:latin typeface="Arial" charset="0"/>
                <a:cs typeface="Times New Roman" charset="0"/>
              </a:rPr>
              <a:t>     </a:t>
            </a:r>
            <a:r>
              <a:rPr lang="en-US" altLang="en-US">
                <a:latin typeface="Arial" charset="0"/>
                <a:cs typeface="Arial" charset="0"/>
              </a:rPr>
              <a:t>sufficient </a:t>
            </a:r>
            <a:r>
              <a:rPr lang="en-US" altLang="en-US" b="1">
                <a:latin typeface="Arial" charset="0"/>
                <a:cs typeface="Arial" charset="0"/>
              </a:rPr>
              <a:t>commitment</a:t>
            </a:r>
            <a:r>
              <a:rPr lang="en-US" altLang="en-US">
                <a:latin typeface="Arial" charset="0"/>
                <a:cs typeface="Arial" charset="0"/>
              </a:rPr>
              <a:t> to give the time needed by the organization    </a:t>
            </a:r>
          </a:p>
          <a:p>
            <a:endParaRPr lang="en-US" altLang="en-US">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3C255C-4AEF-401D-B182-3C44101FE842}" type="slidenum">
              <a:rPr lang="en-US" altLang="en-US"/>
              <a:pPr/>
              <a:t>6</a:t>
            </a:fld>
            <a:endParaRPr lang="en-US" alt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ltLang="en-US" sz="1000" b="1">
                <a:latin typeface="Arial" charset="0"/>
                <a:cs typeface="Arial" charset="0"/>
              </a:rPr>
              <a:t>Questions Prospective Board Members Should Ask</a:t>
            </a:r>
            <a:endParaRPr lang="en-US" altLang="en-US" sz="1000">
              <a:latin typeface="Arial" charset="0"/>
              <a:cs typeface="Arial" charset="0"/>
            </a:endParaRPr>
          </a:p>
          <a:p>
            <a:pPr algn="just"/>
            <a:r>
              <a:rPr lang="en-US" altLang="en-US" sz="1000">
                <a:latin typeface="Arial" charset="0"/>
                <a:cs typeface="Arial" charset="0"/>
              </a:rPr>
              <a:t>Prospective Board members do themselves a service and show that they are serious about the commitments they make by asking some basic questions before joining an organization's Board. </a:t>
            </a:r>
          </a:p>
          <a:p>
            <a:pPr algn="just"/>
            <a:r>
              <a:rPr lang="en-US" altLang="en-US" sz="1000" u="sng">
                <a:latin typeface="Arial" charset="0"/>
                <a:cs typeface="Arial" charset="0"/>
              </a:rPr>
              <a:t>Organization’s programs and strategic direction:</a:t>
            </a:r>
            <a:r>
              <a:rPr lang="en-US" altLang="en-US" sz="1000" b="1">
                <a:latin typeface="Arial" charset="0"/>
                <a:cs typeface="Arial" charset="0"/>
              </a:rPr>
              <a:t>  </a:t>
            </a:r>
            <a:r>
              <a:rPr lang="en-US" altLang="en-US" sz="1000">
                <a:latin typeface="Arial" charset="0"/>
                <a:cs typeface="Arial" charset="0"/>
              </a:rPr>
              <a:t>What is the organization’s mission?  How do current programs relate to the mission? Does the organization have a strategic plan that is reviewed and evaluated on a regular basis?</a:t>
            </a:r>
          </a:p>
          <a:p>
            <a:pPr algn="just"/>
            <a:r>
              <a:rPr lang="en-US" altLang="en-US" sz="1000" u="sng">
                <a:latin typeface="Arial" charset="0"/>
                <a:cs typeface="Arial" charset="0"/>
              </a:rPr>
              <a:t>Organization's financial status:</a:t>
            </a:r>
            <a:r>
              <a:rPr lang="en-US" altLang="en-US" sz="1000">
                <a:latin typeface="Arial" charset="0"/>
                <a:cs typeface="Arial" charset="0"/>
              </a:rPr>
              <a:t>  Is the financial condition of the organization sound?  Does the Board discuss and approve the annual budget?  How often do Board members receive financial reports?</a:t>
            </a:r>
          </a:p>
          <a:p>
            <a:pPr algn="just"/>
            <a:r>
              <a:rPr lang="en-US" altLang="en-US" sz="1000" u="sng">
                <a:latin typeface="Arial" charset="0"/>
                <a:cs typeface="Arial" charset="0"/>
              </a:rPr>
              <a:t>Organization's clients or constituencies:</a:t>
            </a:r>
            <a:r>
              <a:rPr lang="en-US" altLang="en-US" sz="1000">
                <a:latin typeface="Arial" charset="0"/>
                <a:cs typeface="Arial" charset="0"/>
              </a:rPr>
              <a:t>  Who does the organization serve?  Are the organization's clients or constituencies satisfied with the organization?</a:t>
            </a:r>
          </a:p>
          <a:p>
            <a:pPr algn="just"/>
            <a:r>
              <a:rPr lang="en-US" altLang="en-US" sz="1000" u="sng">
                <a:latin typeface="Arial" charset="0"/>
                <a:cs typeface="Arial" charset="0"/>
              </a:rPr>
              <a:t>Structure of the Board:</a:t>
            </a:r>
            <a:r>
              <a:rPr lang="en-US" altLang="en-US" sz="1000">
                <a:latin typeface="Arial" charset="0"/>
                <a:cs typeface="Arial" charset="0"/>
              </a:rPr>
              <a:t>  How is the Board structured?  Are there descriptions of the responsibilities of the Board as a whole and of individual Board members?  Are there descriptions of Board committee functions and responsibilities?  Who are the other Board members?  Is there a system of checks and balances to prevent conflicts of interest between Board members and the organization?  </a:t>
            </a:r>
          </a:p>
          <a:p>
            <a:pPr algn="just"/>
            <a:r>
              <a:rPr lang="en-US" altLang="en-US" sz="1000" u="sng">
                <a:latin typeface="Arial" charset="0"/>
                <a:cs typeface="Arial" charset="0"/>
              </a:rPr>
              <a:t>Individual Board members' responsibilities:</a:t>
            </a:r>
            <a:r>
              <a:rPr lang="en-US" altLang="en-US" sz="1000">
                <a:latin typeface="Arial" charset="0"/>
                <a:cs typeface="Arial" charset="0"/>
              </a:rPr>
              <a:t>  What are the ways that they can contribute as a Board member?  How much time will be required for meetings and special events?  How are committee assignments made?  What orientation to the responsibilities of Board service will they receive?  Does the organization provide opportunities for Board development and education?  What is the Board's role in fundraising?  What role will they play in soliciting donors?</a:t>
            </a:r>
          </a:p>
          <a:p>
            <a:pPr algn="just"/>
            <a:r>
              <a:rPr lang="en-US" altLang="en-US" sz="1000" u="sng">
                <a:latin typeface="Arial" charset="0"/>
                <a:cs typeface="Arial" charset="0"/>
              </a:rPr>
              <a:t>Board's relationship to the staff:</a:t>
            </a:r>
            <a:r>
              <a:rPr lang="en-US" altLang="en-US" sz="1000">
                <a:latin typeface="Arial" charset="0"/>
                <a:cs typeface="Arial" charset="0"/>
              </a:rPr>
              <a:t>  Is the Board satisfied with the performance of the executive staff?  How do Board members and senior staff typically work with each other?</a:t>
            </a:r>
          </a:p>
          <a:p>
            <a:pPr algn="just"/>
            <a:r>
              <a:rPr lang="en-US" altLang="en-US" sz="1000" u="sng">
                <a:latin typeface="Arial" charset="0"/>
                <a:cs typeface="Arial" charset="0"/>
              </a:rPr>
              <a:t>Evaluate YOUR interest in serving on the Board:</a:t>
            </a:r>
            <a:r>
              <a:rPr lang="en-US" altLang="en-US" sz="1000">
                <a:latin typeface="Arial" charset="0"/>
                <a:cs typeface="Arial" charset="0"/>
              </a:rPr>
              <a:t>  Can you contribute the time necessary to be an effective Board member?  Can you place the organization's purposes and interests above your own professional and personal interests when making decisions as a Board member?</a:t>
            </a:r>
          </a:p>
          <a:p>
            <a:endParaRPr lang="en-US" altLang="en-US" sz="100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84BC99-30ED-4A01-88EE-89CED923A2A3}" type="slidenum">
              <a:rPr lang="en-US" altLang="en-US"/>
              <a:pPr/>
              <a:t>7</a:t>
            </a:fld>
            <a:endParaRPr lang="en-US" altLang="en-US"/>
          </a:p>
        </p:txBody>
      </p:sp>
      <p:sp>
        <p:nvSpPr>
          <p:cNvPr id="50178" name="Rectangle 2"/>
          <p:cNvSpPr>
            <a:spLocks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ltLang="en-US"/>
              <a:t>Discussion questions will appear throughout this presentation, intended for use by instructors to keep the audience involved and participating in the training seminar.  However, instructors may choose to present all of the information first, then break into groups to answer discussion questions at the end of the presentation. </a:t>
            </a:r>
          </a:p>
          <a:p>
            <a:endParaRPr lang="en-US" altLang="en-US"/>
          </a:p>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F35B5-D771-4217-9DD0-F1A6C44EA6A4}" type="slidenum">
              <a:rPr lang="en-US" altLang="en-US"/>
              <a:pPr/>
              <a:t>8</a:t>
            </a:fld>
            <a:endParaRPr lang="en-US" alt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pPr marL="228600" indent="-228600" algn="just"/>
            <a:r>
              <a:rPr lang="en-US" altLang="en-US" b="1">
                <a:latin typeface="Arial" charset="0"/>
              </a:rPr>
              <a:t>Orientation</a:t>
            </a:r>
          </a:p>
          <a:p>
            <a:pPr marL="228600" indent="-228600"/>
            <a:r>
              <a:rPr lang="en-US" altLang="en-US">
                <a:latin typeface="Arial" charset="0"/>
                <a:cs typeface="Times New Roman" charset="0"/>
              </a:rPr>
              <a:t> </a:t>
            </a:r>
          </a:p>
          <a:p>
            <a:pPr marL="228600" indent="-228600" algn="just"/>
            <a:r>
              <a:rPr lang="en-US" altLang="en-US">
                <a:latin typeface="Arial" charset="0"/>
                <a:cs typeface="Times New Roman" charset="0"/>
              </a:rPr>
              <a:t>Orientation and training have two intertwining objectives:</a:t>
            </a:r>
          </a:p>
          <a:p>
            <a:pPr marL="228600" indent="-228600" algn="just">
              <a:buFontTx/>
              <a:buAutoNum type="arabicPeriod"/>
            </a:pPr>
            <a:r>
              <a:rPr lang="en-US" altLang="en-US">
                <a:latin typeface="Arial" charset="0"/>
              </a:rPr>
              <a:t>To inform Board members about the organization and its programs </a:t>
            </a:r>
            <a:endParaRPr lang="en-US" altLang="en-US"/>
          </a:p>
          <a:p>
            <a:pPr marL="228600" indent="-228600" algn="just">
              <a:buFontTx/>
              <a:buAutoNum type="arabicPeriod"/>
            </a:pPr>
            <a:r>
              <a:rPr lang="en-US" altLang="en-US">
                <a:latin typeface="Arial" charset="0"/>
              </a:rPr>
              <a:t>To integrate new members into the Board as quickly as possible </a:t>
            </a:r>
            <a:endParaRPr lang="en-US" altLang="en-US"/>
          </a:p>
          <a:p>
            <a:pPr marL="228600" indent="-228600" algn="just"/>
            <a:endParaRPr lang="en-US" altLang="en-US">
              <a:latin typeface="Arial" charset="0"/>
              <a:cs typeface="Times New Roman" charset="0"/>
            </a:endParaRPr>
          </a:p>
          <a:p>
            <a:pPr marL="228600" indent="-228600" algn="just"/>
            <a:r>
              <a:rPr lang="en-US" altLang="en-US">
                <a:latin typeface="Arial" charset="0"/>
                <a:cs typeface="Arial" charset="0"/>
              </a:rPr>
              <a:t>An orientation session should be scheduled with new members between the time they begin their service to the Board and the first Board of Directors meeting in which they are scheduled to participate. </a:t>
            </a:r>
          </a:p>
          <a:p>
            <a:pPr marL="228600" indent="-228600" algn="just"/>
            <a:endParaRPr lang="en-US" altLang="en-US">
              <a:latin typeface="Arial" charset="0"/>
              <a:cs typeface="Arial" charset="0"/>
            </a:endParaRPr>
          </a:p>
          <a:p>
            <a:pPr marL="228600" indent="-228600" algn="just"/>
            <a:r>
              <a:rPr lang="en-US" altLang="en-US">
                <a:latin typeface="Arial" charset="0"/>
                <a:cs typeface="Arial" charset="0"/>
              </a:rPr>
              <a:t>Some amount of “informal” orientation will naturally occur, but it can be encouraged by other Board members.  During the first few months of a new member’s term, the staff and Board should be sensitive to new members’ need for background information and program jargon.  Informal orientation will often occur simply through the conduct of association business.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36226-5D5E-47DE-BE34-D967F13A7C58}" type="slidenum">
              <a:rPr lang="en-US" altLang="en-US"/>
              <a:pPr/>
              <a:t>9</a:t>
            </a:fld>
            <a:endParaRPr lang="en-US" alt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pPr marL="228600" indent="-228600" algn="just"/>
            <a:r>
              <a:rPr lang="en-US" altLang="en-US" u="sng">
                <a:latin typeface="Arial" charset="0"/>
                <a:cs typeface="Arial" charset="0"/>
              </a:rPr>
              <a:t>Topics to be Covered in Orientation for New Board Members</a:t>
            </a:r>
          </a:p>
          <a:p>
            <a:pPr marL="228600" indent="-228600" algn="just">
              <a:buFontTx/>
              <a:buChar char="•"/>
            </a:pPr>
            <a:r>
              <a:rPr lang="en-US" altLang="en-US">
                <a:latin typeface="Arial" charset="0"/>
                <a:cs typeface="Arial" charset="0"/>
              </a:rPr>
              <a:t>Standard procedures and rules of order used in Board meetings</a:t>
            </a:r>
          </a:p>
          <a:p>
            <a:pPr marL="228600" indent="-228600" algn="just">
              <a:buFontTx/>
              <a:buChar char="•"/>
            </a:pPr>
            <a:r>
              <a:rPr lang="en-US" altLang="en-US">
                <a:latin typeface="Arial" charset="0"/>
                <a:cs typeface="Arial" charset="0"/>
              </a:rPr>
              <a:t>The Articles of Incorporation and bylaws</a:t>
            </a:r>
          </a:p>
          <a:p>
            <a:pPr marL="228600" indent="-228600" algn="just">
              <a:buFontTx/>
              <a:buChar char="•"/>
            </a:pPr>
            <a:r>
              <a:rPr lang="en-US" altLang="en-US">
                <a:latin typeface="Arial" charset="0"/>
                <a:cs typeface="Arial" charset="0"/>
              </a:rPr>
              <a:t>Contents of the Board manual</a:t>
            </a:r>
          </a:p>
          <a:p>
            <a:pPr marL="228600" indent="-228600" algn="just">
              <a:buFontTx/>
              <a:buChar char="•"/>
            </a:pPr>
            <a:r>
              <a:rPr lang="en-US" altLang="en-US">
                <a:latin typeface="Arial" charset="0"/>
                <a:cs typeface="Arial" charset="0"/>
              </a:rPr>
              <a:t>Committee Training: The new member should be given an orientation to each of the committees on which they serve.  This orientation should cover the purpose of the committee, the procedures used by the committee, and the policy domain of the committee.  Normally, the committee chairperson is responsible for orientation of new committee members.  </a:t>
            </a:r>
          </a:p>
          <a:p>
            <a:pPr marL="228600" indent="-228600" algn="just">
              <a:buFontTx/>
              <a:buChar char="•"/>
            </a:pPr>
            <a:r>
              <a:rPr lang="en-US" altLang="en-US">
                <a:latin typeface="Arial" charset="0"/>
                <a:cs typeface="Arial" charset="0"/>
              </a:rPr>
              <a:t>Service Area Training: This is usually a short training session conducted by the association staff which aims to give the new member important background regarding the program areas of the organization.  This kind of training helps equalize the information level between new and old Board members, allowing new Board members to play a more active role in decision making during their early months on the Board.  </a:t>
            </a:r>
          </a:p>
          <a:p>
            <a:pPr marL="228600" indent="-228600" algn="just"/>
            <a:endParaRPr lang="en-US" altLang="en-US">
              <a:latin typeface="Arial" charset="0"/>
              <a:cs typeface="Times New Roman" charset="0"/>
            </a:endParaRPr>
          </a:p>
          <a:p>
            <a:pPr marL="228600" indent="-228600" algn="just"/>
            <a:endParaRPr lang="en-US" altLang="en-US">
              <a:latin typeface="Arial" charset="0"/>
              <a:cs typeface="Times New Roman" charset="0"/>
            </a:endParaRPr>
          </a:p>
          <a:p>
            <a:pPr marL="228600" indent="-228600"/>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ltLang="en-US"/>
          </a:p>
        </p:txBody>
      </p:sp>
      <p:sp>
        <p:nvSpPr>
          <p:cNvPr id="19" name="Footer Placeholder 18"/>
          <p:cNvSpPr>
            <a:spLocks noGrp="1"/>
          </p:cNvSpPr>
          <p:nvPr>
            <p:ph type="ftr" sz="quarter" idx="11"/>
          </p:nvPr>
        </p:nvSpPr>
        <p:spPr/>
        <p:txBody>
          <a:bodyPr/>
          <a:lstStyle/>
          <a:p>
            <a:endParaRPr lang="en-US" altLang="en-US"/>
          </a:p>
        </p:txBody>
      </p:sp>
      <p:sp>
        <p:nvSpPr>
          <p:cNvPr id="27" name="Slide Number Placeholder 26"/>
          <p:cNvSpPr>
            <a:spLocks noGrp="1"/>
          </p:cNvSpPr>
          <p:nvPr>
            <p:ph type="sldNum" sz="quarter" idx="12"/>
          </p:nvPr>
        </p:nvSpPr>
        <p:spPr/>
        <p:txBody>
          <a:bodyPr/>
          <a:lstStyle/>
          <a:p>
            <a:fld id="{B22ACAB5-492E-489C-8EF8-352F7FD0CDD2}"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9AC20AC-CCA9-4684-8FAF-16D3F11E2608}"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A1DD48D-D076-4E85-99A1-9D5D9AC54C27}"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523BB3E-9E37-44E1-9C27-BD882696FD43}"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63C9854-B317-4F14-BE32-382CA77083D3}"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D543729-EAB2-4F9F-BA41-50AE22D7B130}"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85864BB2-008E-4906-9E2C-AC064A0612F8}"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E20244AC-5EC1-4543-A445-7F48C14B7E14}"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83F5787A-B3CD-4AF3-B780-F07619CA972D}"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4DC9A2D-5E59-4B1D-B96B-60A960FFF7F5}" type="slidenum">
              <a:rPr lang="en-US" altLang="en-US" smtClean="0"/>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a:xfrm>
            <a:off x="8077200" y="6356350"/>
            <a:ext cx="609600" cy="365125"/>
          </a:xfrm>
        </p:spPr>
        <p:txBody>
          <a:bodyPr/>
          <a:lstStyle/>
          <a:p>
            <a:fld id="{8E23AB7C-EE8D-420A-8DA0-0F98D9756878}" type="slidenum">
              <a:rPr lang="en-US" altLang="en-US" smtClean="0"/>
              <a:pPr/>
              <a:t>‹#›</a:t>
            </a:fld>
            <a:endParaRPr lang="en-US"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F97F80-B0A1-4FD4-8F92-F0A5477A959B}" type="slidenum">
              <a:rPr lang="en-US" altLang="en-US" smtClean="0"/>
              <a:pPr/>
              <a:t>‹#›</a:t>
            </a:fld>
            <a:endParaRPr lang="en-US"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boardsource.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www.managementhelp.org/boards/brdtrain.htm" TargetMode="External"/><Relationship Id="rId4" Type="http://schemas.openxmlformats.org/officeDocument/2006/relationships/hyperlink" Target="http://humanresources.about.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447800"/>
            <a:ext cx="7772400" cy="2057400"/>
          </a:xfrm>
        </p:spPr>
        <p:txBody>
          <a:bodyPr>
            <a:noAutofit/>
          </a:bodyPr>
          <a:lstStyle/>
          <a:p>
            <a:r>
              <a:rPr lang="en-US" altLang="en-US" sz="5400" dirty="0" smtClean="0"/>
              <a:t>Board Training Kits:</a:t>
            </a:r>
            <a:r>
              <a:rPr lang="en-US" altLang="en-US" sz="5400" dirty="0"/>
              <a:t/>
            </a:r>
            <a:br>
              <a:rPr lang="en-US" altLang="en-US" sz="5400" dirty="0"/>
            </a:br>
            <a:r>
              <a:rPr lang="en-US" altLang="en-US" sz="5400" dirty="0" smtClean="0"/>
              <a:t>#5 The </a:t>
            </a:r>
            <a:r>
              <a:rPr lang="en-US" altLang="en-US" sz="5400" dirty="0"/>
              <a:t>Board of Directors – </a:t>
            </a:r>
            <a:br>
              <a:rPr lang="en-US" altLang="en-US" sz="5400" dirty="0"/>
            </a:br>
            <a:r>
              <a:rPr lang="en-US" altLang="en-US" sz="3600" dirty="0"/>
              <a:t>Recruitment, Training &amp; Effectiveness</a:t>
            </a:r>
          </a:p>
        </p:txBody>
      </p:sp>
      <p:sp>
        <p:nvSpPr>
          <p:cNvPr id="2051" name="Rectangle 3"/>
          <p:cNvSpPr>
            <a:spLocks noGrp="1" noChangeArrowheads="1"/>
          </p:cNvSpPr>
          <p:nvPr>
            <p:ph type="subTitle" idx="1"/>
          </p:nvPr>
        </p:nvSpPr>
        <p:spPr>
          <a:xfrm>
            <a:off x="1371600" y="4267200"/>
            <a:ext cx="6400800" cy="1371600"/>
          </a:xfrm>
        </p:spPr>
        <p:txBody>
          <a:bodyPr/>
          <a:lstStyle/>
          <a:p>
            <a:r>
              <a:rPr lang="en-US" altLang="en-US" sz="2800"/>
              <a:t>Presented by the </a:t>
            </a:r>
          </a:p>
          <a:p>
            <a:r>
              <a:rPr lang="en-US" altLang="en-US" sz="2800"/>
              <a:t>Southern Early Childhood Association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a:t>* DISCUSSION *</a:t>
            </a:r>
          </a:p>
        </p:txBody>
      </p:sp>
      <p:sp>
        <p:nvSpPr>
          <p:cNvPr id="51203" name="Rectangle 3"/>
          <p:cNvSpPr>
            <a:spLocks noGrp="1" noChangeArrowheads="1"/>
          </p:cNvSpPr>
          <p:nvPr>
            <p:ph idx="1"/>
          </p:nvPr>
        </p:nvSpPr>
        <p:spPr/>
        <p:txBody>
          <a:bodyPr/>
          <a:lstStyle/>
          <a:p>
            <a:pPr>
              <a:buFontTx/>
              <a:buNone/>
            </a:pPr>
            <a:r>
              <a:rPr lang="en-US" altLang="en-US"/>
              <a:t>Does your association schedule orientation seminars for its new Board members?</a:t>
            </a:r>
          </a:p>
          <a:p>
            <a:pPr lvl="1"/>
            <a:r>
              <a:rPr lang="en-US" altLang="en-US"/>
              <a:t>If so, what is the structure of these orientation sessions, and how is the content selected?  How could your association improve upon its orientation agenda?   </a:t>
            </a:r>
          </a:p>
          <a:p>
            <a:pPr lvl="1"/>
            <a:r>
              <a:rPr lang="en-US" altLang="en-US"/>
              <a:t>If not, design a sample agenda for an orientation seminar now.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914400"/>
          </a:xfrm>
        </p:spPr>
        <p:txBody>
          <a:bodyPr/>
          <a:lstStyle/>
          <a:p>
            <a:r>
              <a:rPr lang="en-US" altLang="en-US" sz="3600" b="1"/>
              <a:t>Training the Board of Directors</a:t>
            </a:r>
            <a:r>
              <a:rPr lang="en-US" altLang="en-US"/>
              <a:t> </a:t>
            </a:r>
          </a:p>
        </p:txBody>
      </p:sp>
      <p:sp>
        <p:nvSpPr>
          <p:cNvPr id="19459" name="Rectangle 3"/>
          <p:cNvSpPr>
            <a:spLocks noGrp="1" noChangeArrowheads="1"/>
          </p:cNvSpPr>
          <p:nvPr>
            <p:ph idx="1"/>
          </p:nvPr>
        </p:nvSpPr>
        <p:spPr>
          <a:xfrm>
            <a:off x="685800" y="1219200"/>
            <a:ext cx="7772400" cy="4876800"/>
          </a:xfrm>
        </p:spPr>
        <p:txBody>
          <a:bodyPr/>
          <a:lstStyle/>
          <a:p>
            <a:pPr>
              <a:buFontTx/>
              <a:buNone/>
            </a:pPr>
            <a:r>
              <a:rPr lang="en-US" altLang="en-US" u="sng"/>
              <a:t>Timing of the Training Session</a:t>
            </a:r>
          </a:p>
          <a:p>
            <a:r>
              <a:rPr lang="en-US" altLang="en-US"/>
              <a:t>Annually </a:t>
            </a:r>
          </a:p>
          <a:p>
            <a:r>
              <a:rPr lang="en-US" altLang="en-US"/>
              <a:t>Shortly after new members are elected to the Board </a:t>
            </a:r>
          </a:p>
          <a:p>
            <a:pPr>
              <a:buFontTx/>
              <a:buNone/>
            </a:pPr>
            <a:r>
              <a:rPr lang="en-US" altLang="en-US" u="sng"/>
              <a:t>Participation in Planning the Session</a:t>
            </a:r>
          </a:p>
          <a:p>
            <a:r>
              <a:rPr lang="en-US" altLang="en-US"/>
              <a:t>At least the Executive Director and Chair</a:t>
            </a:r>
            <a:r>
              <a:rPr lang="en-US" altLang="en-US" u="sng"/>
              <a:t> </a:t>
            </a:r>
          </a:p>
          <a:p>
            <a:r>
              <a:rPr lang="en-US" altLang="en-US"/>
              <a:t>Ideally, a Board development committee</a:t>
            </a:r>
          </a:p>
          <a:p>
            <a:r>
              <a:rPr lang="en-US" altLang="en-US"/>
              <a:t>Everyone should preview a sample agenda</a:t>
            </a:r>
          </a:p>
          <a:p>
            <a:endParaRPr lang="en-US" altLang="en-US"/>
          </a:p>
          <a:p>
            <a:pPr>
              <a:buFontTx/>
              <a:buNone/>
            </a:pPr>
            <a:endParaRPr lang="en-US" altLang="en-US" u="sng"/>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4800"/>
            <a:ext cx="7772400" cy="1219200"/>
          </a:xfrm>
        </p:spPr>
        <p:txBody>
          <a:bodyPr/>
          <a:lstStyle/>
          <a:p>
            <a:r>
              <a:rPr lang="en-US" altLang="en-US" sz="3600" b="1"/>
              <a:t>Training the Board of Directors</a:t>
            </a:r>
          </a:p>
        </p:txBody>
      </p:sp>
      <p:sp>
        <p:nvSpPr>
          <p:cNvPr id="21507" name="Rectangle 3"/>
          <p:cNvSpPr>
            <a:spLocks noGrp="1" noChangeArrowheads="1"/>
          </p:cNvSpPr>
          <p:nvPr>
            <p:ph idx="1"/>
          </p:nvPr>
        </p:nvSpPr>
        <p:spPr>
          <a:xfrm>
            <a:off x="685800" y="1371600"/>
            <a:ext cx="7772400" cy="4724400"/>
          </a:xfrm>
        </p:spPr>
        <p:txBody>
          <a:bodyPr/>
          <a:lstStyle/>
          <a:p>
            <a:pPr>
              <a:buFontTx/>
              <a:buNone/>
            </a:pPr>
            <a:r>
              <a:rPr lang="en-US" altLang="en-US" u="sng"/>
              <a:t>Selecting Topics and Materials </a:t>
            </a:r>
          </a:p>
          <a:p>
            <a:r>
              <a:rPr lang="en-US" altLang="en-US"/>
              <a:t>Base agenda on past Board self-evaluations </a:t>
            </a:r>
          </a:p>
          <a:p>
            <a:r>
              <a:rPr lang="en-US" altLang="en-US"/>
              <a:t>Review contents of the Board manual </a:t>
            </a:r>
          </a:p>
          <a:p>
            <a:r>
              <a:rPr lang="en-US" altLang="en-US"/>
              <a:t>Distribute Board packets (containing the Board manual, latest organizational materials, and association strategic plan) prior to the training seminar</a:t>
            </a:r>
          </a:p>
          <a:p>
            <a:endParaRPr lang="en-US" altLang="en-US"/>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838200"/>
          </a:xfrm>
        </p:spPr>
        <p:txBody>
          <a:bodyPr/>
          <a:lstStyle/>
          <a:p>
            <a:r>
              <a:rPr lang="en-US" altLang="en-US" sz="3600" b="1"/>
              <a:t>Training the Board of Directors</a:t>
            </a:r>
          </a:p>
        </p:txBody>
      </p:sp>
      <p:sp>
        <p:nvSpPr>
          <p:cNvPr id="23555" name="Rectangle 3"/>
          <p:cNvSpPr>
            <a:spLocks noGrp="1" noChangeArrowheads="1"/>
          </p:cNvSpPr>
          <p:nvPr>
            <p:ph idx="1"/>
          </p:nvPr>
        </p:nvSpPr>
        <p:spPr>
          <a:xfrm>
            <a:off x="685800" y="1219200"/>
            <a:ext cx="7772400" cy="4876800"/>
          </a:xfrm>
        </p:spPr>
        <p:txBody>
          <a:bodyPr/>
          <a:lstStyle/>
          <a:p>
            <a:pPr>
              <a:buFontTx/>
              <a:buNone/>
            </a:pPr>
            <a:r>
              <a:rPr lang="en-US" altLang="en-US" sz="2800" u="sng"/>
              <a:t>Sample Agenda, Including Item, Leader &amp; Time</a:t>
            </a:r>
          </a:p>
          <a:p>
            <a:r>
              <a:rPr lang="en-US" altLang="en-US" sz="2400"/>
              <a:t>Welcome and review of agenda (by Board Chair)</a:t>
            </a:r>
          </a:p>
          <a:p>
            <a:r>
              <a:rPr lang="en-US" altLang="en-US" sz="2400"/>
              <a:t>Introduction of participants (by each person)</a:t>
            </a:r>
          </a:p>
          <a:p>
            <a:r>
              <a:rPr lang="en-US" altLang="en-US" sz="2400"/>
              <a:t>Overview of organization (by Executive Director)</a:t>
            </a:r>
          </a:p>
          <a:p>
            <a:r>
              <a:rPr lang="en-US" altLang="en-US" sz="2400"/>
              <a:t>Orientation to Board manual (by Board Chair)</a:t>
            </a:r>
          </a:p>
          <a:p>
            <a:r>
              <a:rPr lang="en-US" altLang="en-US" sz="2400"/>
              <a:t>Roles and responsibilities and overview of Board structure (by Board Chair) </a:t>
            </a:r>
          </a:p>
          <a:p>
            <a:r>
              <a:rPr lang="en-US" altLang="en-US" sz="2400"/>
              <a:t>Overview of Board operations (by Board Chair)</a:t>
            </a:r>
          </a:p>
          <a:p>
            <a:r>
              <a:rPr lang="en-US" altLang="en-US" sz="2400"/>
              <a:t>Review of strategic plan (by Board Chair) </a:t>
            </a:r>
          </a:p>
          <a:p>
            <a:r>
              <a:rPr lang="en-US" altLang="en-US" sz="2400"/>
              <a:t>Administrative activities (by Executive Director and Chair)</a:t>
            </a:r>
          </a:p>
          <a:p>
            <a:r>
              <a:rPr lang="en-US" altLang="en-US" sz="2400"/>
              <a:t>Next steps and meeting evaluation (by Board Chair)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533400"/>
            <a:ext cx="7772400" cy="1066800"/>
          </a:xfrm>
        </p:spPr>
        <p:txBody>
          <a:bodyPr/>
          <a:lstStyle/>
          <a:p>
            <a:r>
              <a:rPr lang="en-US" altLang="en-US" u="sng"/>
              <a:t>Additional Training Tips</a:t>
            </a:r>
          </a:p>
        </p:txBody>
      </p:sp>
      <p:sp>
        <p:nvSpPr>
          <p:cNvPr id="25603" name="Rectangle 3"/>
          <p:cNvSpPr>
            <a:spLocks noGrp="1" noChangeArrowheads="1"/>
          </p:cNvSpPr>
          <p:nvPr>
            <p:ph idx="1"/>
          </p:nvPr>
        </p:nvSpPr>
        <p:spPr>
          <a:xfrm>
            <a:off x="685800" y="1828800"/>
            <a:ext cx="7772400" cy="4267200"/>
          </a:xfrm>
        </p:spPr>
        <p:txBody>
          <a:bodyPr/>
          <a:lstStyle/>
          <a:p>
            <a:r>
              <a:rPr lang="en-US" altLang="en-US"/>
              <a:t>Provide quality and variety</a:t>
            </a:r>
          </a:p>
          <a:p>
            <a:r>
              <a:rPr lang="en-US" altLang="en-US"/>
              <a:t>Emphasize continuing education </a:t>
            </a:r>
          </a:p>
          <a:p>
            <a:r>
              <a:rPr lang="en-US" altLang="en-US"/>
              <a:t>Create a context for development </a:t>
            </a:r>
          </a:p>
          <a:p>
            <a:r>
              <a:rPr lang="en-US" altLang="en-US"/>
              <a:t>Clearly state objectives with measurable outcomes </a:t>
            </a:r>
          </a:p>
          <a:p>
            <a:r>
              <a:rPr lang="en-US" altLang="en-US"/>
              <a:t>Supply pre-training assignments </a:t>
            </a:r>
          </a:p>
          <a:p>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a:t>* DISCUSSION *</a:t>
            </a:r>
          </a:p>
        </p:txBody>
      </p:sp>
      <p:sp>
        <p:nvSpPr>
          <p:cNvPr id="52227" name="Rectangle 3"/>
          <p:cNvSpPr>
            <a:spLocks noGrp="1" noChangeArrowheads="1"/>
          </p:cNvSpPr>
          <p:nvPr>
            <p:ph idx="1"/>
          </p:nvPr>
        </p:nvSpPr>
        <p:spPr/>
        <p:txBody>
          <a:bodyPr/>
          <a:lstStyle/>
          <a:p>
            <a:pPr>
              <a:lnSpc>
                <a:spcPct val="90000"/>
              </a:lnSpc>
            </a:pPr>
            <a:r>
              <a:rPr lang="en-US" altLang="en-US"/>
              <a:t>How often does your association hold training sessions for its Board of Directors, and who participates in these sessions?</a:t>
            </a:r>
          </a:p>
          <a:p>
            <a:pPr>
              <a:lnSpc>
                <a:spcPct val="90000"/>
              </a:lnSpc>
            </a:pPr>
            <a:r>
              <a:rPr lang="en-US" altLang="en-US"/>
              <a:t>What content is included in the training agenda?   </a:t>
            </a:r>
          </a:p>
          <a:p>
            <a:pPr>
              <a:lnSpc>
                <a:spcPct val="90000"/>
              </a:lnSpc>
            </a:pPr>
            <a:r>
              <a:rPr lang="en-US" altLang="en-US"/>
              <a:t>What could your association do to more effectively and efficiently train its Board of Directors?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04800"/>
            <a:ext cx="8077200" cy="914400"/>
          </a:xfrm>
        </p:spPr>
        <p:txBody>
          <a:bodyPr/>
          <a:lstStyle/>
          <a:p>
            <a:r>
              <a:rPr lang="en-US" altLang="en-US" sz="3600" u="sng"/>
              <a:t>Aim to Become a “Learning Organization”</a:t>
            </a:r>
          </a:p>
        </p:txBody>
      </p:sp>
      <p:sp>
        <p:nvSpPr>
          <p:cNvPr id="27651" name="Rectangle 3"/>
          <p:cNvSpPr>
            <a:spLocks noGrp="1" noChangeArrowheads="1"/>
          </p:cNvSpPr>
          <p:nvPr>
            <p:ph idx="1"/>
          </p:nvPr>
        </p:nvSpPr>
        <p:spPr>
          <a:xfrm>
            <a:off x="685800" y="1447800"/>
            <a:ext cx="7772400" cy="4648200"/>
          </a:xfrm>
        </p:spPr>
        <p:txBody>
          <a:bodyPr/>
          <a:lstStyle/>
          <a:p>
            <a:r>
              <a:rPr lang="en-US" altLang="en-US"/>
              <a:t>Attend training seminars and conferences. </a:t>
            </a:r>
          </a:p>
          <a:p>
            <a:r>
              <a:rPr lang="en-US" altLang="en-US"/>
              <a:t>Provide alternative sources for learning. </a:t>
            </a:r>
          </a:p>
          <a:p>
            <a:r>
              <a:rPr lang="en-US" altLang="en-US"/>
              <a:t>Debrief every project and initiative. </a:t>
            </a:r>
          </a:p>
          <a:p>
            <a:r>
              <a:rPr lang="en-US" altLang="en-US"/>
              <a:t>Put each person directly into contact with those who are served by the organization. </a:t>
            </a:r>
          </a:p>
          <a:p>
            <a:r>
              <a:rPr lang="en-US" altLang="en-US"/>
              <a:t>Promote field trips to other organizations. </a:t>
            </a:r>
          </a:p>
          <a:p>
            <a:r>
              <a:rPr lang="en-US" altLang="en-US"/>
              <a:t>Foster an environment of collegiality. </a:t>
            </a:r>
          </a:p>
          <a:p>
            <a:endParaRPr lang="en-US" altLang="en-US"/>
          </a:p>
          <a:p>
            <a:endParaRPr lang="en-US" altLang="en-US"/>
          </a:p>
          <a:p>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a:t>* DISCUSSION *</a:t>
            </a:r>
          </a:p>
        </p:txBody>
      </p:sp>
      <p:sp>
        <p:nvSpPr>
          <p:cNvPr id="53251" name="Rectangle 3"/>
          <p:cNvSpPr>
            <a:spLocks noGrp="1" noChangeArrowheads="1"/>
          </p:cNvSpPr>
          <p:nvPr>
            <p:ph idx="1"/>
          </p:nvPr>
        </p:nvSpPr>
        <p:spPr/>
        <p:txBody>
          <a:bodyPr/>
          <a:lstStyle/>
          <a:p>
            <a:pPr>
              <a:lnSpc>
                <a:spcPct val="90000"/>
              </a:lnSpc>
            </a:pPr>
            <a:r>
              <a:rPr lang="en-US" altLang="en-US"/>
              <a:t>Would you describe your association as a “learning organization,” based on the criteria presented here?</a:t>
            </a:r>
          </a:p>
          <a:p>
            <a:pPr>
              <a:lnSpc>
                <a:spcPct val="90000"/>
              </a:lnSpc>
            </a:pPr>
            <a:r>
              <a:rPr lang="en-US" altLang="en-US"/>
              <a:t>If yes, what qualities characterize your association as a learning organization?  </a:t>
            </a:r>
          </a:p>
          <a:p>
            <a:pPr>
              <a:lnSpc>
                <a:spcPct val="90000"/>
              </a:lnSpc>
            </a:pPr>
            <a:r>
              <a:rPr lang="en-US" altLang="en-US"/>
              <a:t>If not, what is missing from the culture of your association that would qualify it as a learning organization?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772400" cy="990600"/>
          </a:xfrm>
        </p:spPr>
        <p:txBody>
          <a:bodyPr/>
          <a:lstStyle/>
          <a:p>
            <a:r>
              <a:rPr lang="en-US" altLang="en-US" sz="3600" b="1"/>
              <a:t>Successful Teamwork Requires…</a:t>
            </a:r>
          </a:p>
        </p:txBody>
      </p:sp>
      <p:sp>
        <p:nvSpPr>
          <p:cNvPr id="29699" name="Rectangle 3"/>
          <p:cNvSpPr>
            <a:spLocks noGrp="1" noChangeArrowheads="1"/>
          </p:cNvSpPr>
          <p:nvPr>
            <p:ph sz="half" idx="1"/>
          </p:nvPr>
        </p:nvSpPr>
        <p:spPr/>
        <p:txBody>
          <a:bodyPr/>
          <a:lstStyle/>
          <a:p>
            <a:r>
              <a:rPr lang="en-US" altLang="en-US" sz="3200"/>
              <a:t>Clear expectations </a:t>
            </a:r>
          </a:p>
          <a:p>
            <a:r>
              <a:rPr lang="en-US" altLang="en-US" sz="3200"/>
              <a:t>Context</a:t>
            </a:r>
          </a:p>
          <a:p>
            <a:r>
              <a:rPr lang="en-US" altLang="en-US" sz="3200"/>
              <a:t>Commitment </a:t>
            </a:r>
          </a:p>
          <a:p>
            <a:r>
              <a:rPr lang="en-US" altLang="en-US" sz="3200"/>
              <a:t>Competence</a:t>
            </a:r>
          </a:p>
          <a:p>
            <a:r>
              <a:rPr lang="en-US" altLang="en-US" sz="3200"/>
              <a:t>Control</a:t>
            </a:r>
          </a:p>
        </p:txBody>
      </p:sp>
      <p:sp>
        <p:nvSpPr>
          <p:cNvPr id="29700" name="Rectangle 4"/>
          <p:cNvSpPr>
            <a:spLocks noGrp="1" noChangeArrowheads="1"/>
          </p:cNvSpPr>
          <p:nvPr>
            <p:ph sz="half" idx="2"/>
          </p:nvPr>
        </p:nvSpPr>
        <p:spPr/>
        <p:txBody>
          <a:bodyPr/>
          <a:lstStyle/>
          <a:p>
            <a:r>
              <a:rPr lang="en-US" altLang="en-US" sz="3200"/>
              <a:t>Collaboration </a:t>
            </a:r>
          </a:p>
          <a:p>
            <a:r>
              <a:rPr lang="en-US" altLang="en-US" sz="3200"/>
              <a:t>Communication </a:t>
            </a:r>
          </a:p>
          <a:p>
            <a:r>
              <a:rPr lang="en-US" altLang="en-US" sz="3200"/>
              <a:t>Creative Innovation</a:t>
            </a:r>
          </a:p>
          <a:p>
            <a:r>
              <a:rPr lang="en-US" altLang="en-US" sz="3200"/>
              <a:t>Consequences</a:t>
            </a:r>
          </a:p>
          <a:p>
            <a:r>
              <a:rPr lang="en-US" altLang="en-US" sz="3200"/>
              <a:t>Coordination</a:t>
            </a:r>
          </a:p>
          <a:p>
            <a:endParaRPr lang="en-US" altLang="en-US" sz="3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ltLang="en-US"/>
              <a:t>* DISCUSSION * </a:t>
            </a:r>
          </a:p>
        </p:txBody>
      </p:sp>
      <p:sp>
        <p:nvSpPr>
          <p:cNvPr id="54275" name="Rectangle 3"/>
          <p:cNvSpPr>
            <a:spLocks noGrp="1" noChangeArrowheads="1"/>
          </p:cNvSpPr>
          <p:nvPr>
            <p:ph idx="1"/>
          </p:nvPr>
        </p:nvSpPr>
        <p:spPr/>
        <p:txBody>
          <a:bodyPr/>
          <a:lstStyle/>
          <a:p>
            <a:r>
              <a:rPr lang="en-US" altLang="en-US"/>
              <a:t>How effectively does your association’s Board of Directors work as a team?  Provide examples of both successful and unsuccessful teamwork. </a:t>
            </a:r>
          </a:p>
          <a:p>
            <a:r>
              <a:rPr lang="en-US" altLang="en-US"/>
              <a:t>What could be done to improve the way your Board works as a team, both as an entire Board and in its various committees?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685800"/>
          </a:xfrm>
        </p:spPr>
        <p:txBody>
          <a:bodyPr>
            <a:normAutofit fontScale="90000"/>
          </a:bodyPr>
          <a:lstStyle/>
          <a:p>
            <a:r>
              <a:rPr lang="en-US" altLang="en-US"/>
              <a:t>Topics to be Presented…</a:t>
            </a:r>
          </a:p>
        </p:txBody>
      </p:sp>
      <p:sp>
        <p:nvSpPr>
          <p:cNvPr id="5123" name="Rectangle 3"/>
          <p:cNvSpPr>
            <a:spLocks noGrp="1" noChangeArrowheads="1"/>
          </p:cNvSpPr>
          <p:nvPr>
            <p:ph idx="1"/>
          </p:nvPr>
        </p:nvSpPr>
        <p:spPr>
          <a:xfrm>
            <a:off x="685800" y="1447800"/>
            <a:ext cx="7772400" cy="4648200"/>
          </a:xfrm>
        </p:spPr>
        <p:txBody>
          <a:bodyPr/>
          <a:lstStyle/>
          <a:p>
            <a:r>
              <a:rPr lang="en-US" altLang="en-US"/>
              <a:t>The recruitment process </a:t>
            </a:r>
          </a:p>
          <a:p>
            <a:r>
              <a:rPr lang="en-US" altLang="en-US"/>
              <a:t>Orientation for new Board members </a:t>
            </a:r>
          </a:p>
          <a:p>
            <a:r>
              <a:rPr lang="en-US" altLang="en-US"/>
              <a:t>Training the Board of Directors </a:t>
            </a:r>
          </a:p>
          <a:p>
            <a:r>
              <a:rPr lang="en-US" altLang="en-US"/>
              <a:t>The importance of teamwork</a:t>
            </a:r>
          </a:p>
          <a:p>
            <a:r>
              <a:rPr lang="en-US" altLang="en-US"/>
              <a:t>Evaluating the Board of Directors and its members </a:t>
            </a:r>
          </a:p>
          <a:p>
            <a:r>
              <a:rPr lang="en-US" altLang="en-US"/>
              <a:t>Holding effective meetings</a:t>
            </a:r>
          </a:p>
          <a:p>
            <a:r>
              <a:rPr lang="en-US" altLang="en-US"/>
              <a:t>Strengthening the Board of Directors  </a:t>
            </a:r>
          </a:p>
          <a:p>
            <a:endParaRPr lang="en-US" altLang="en-US"/>
          </a:p>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4000" u="sng"/>
              <a:t>Tips for Dealing with Underachieving Board Members</a:t>
            </a:r>
            <a:r>
              <a:rPr lang="en-US" altLang="en-US"/>
              <a:t>  </a:t>
            </a:r>
          </a:p>
        </p:txBody>
      </p:sp>
      <p:sp>
        <p:nvSpPr>
          <p:cNvPr id="31747" name="Rectangle 3"/>
          <p:cNvSpPr>
            <a:spLocks noGrp="1" noChangeArrowheads="1"/>
          </p:cNvSpPr>
          <p:nvPr>
            <p:ph idx="1"/>
          </p:nvPr>
        </p:nvSpPr>
        <p:spPr>
          <a:xfrm>
            <a:off x="685800" y="2362200"/>
            <a:ext cx="7772400" cy="3733800"/>
          </a:xfrm>
        </p:spPr>
        <p:txBody>
          <a:bodyPr/>
          <a:lstStyle/>
          <a:p>
            <a:r>
              <a:rPr lang="en-US" altLang="en-US"/>
              <a:t>Use the regular nominating process to ensure turnover</a:t>
            </a:r>
          </a:p>
          <a:p>
            <a:r>
              <a:rPr lang="en-US" altLang="en-US"/>
              <a:t>Take advantage of opportunities for Board renewal </a:t>
            </a:r>
          </a:p>
          <a:p>
            <a:r>
              <a:rPr lang="en-US" altLang="en-US"/>
              <a:t>Energize with new projects and assignments </a:t>
            </a:r>
          </a:p>
          <a:p>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304800"/>
            <a:ext cx="7772400" cy="1219200"/>
          </a:xfrm>
        </p:spPr>
        <p:txBody>
          <a:bodyPr/>
          <a:lstStyle/>
          <a:p>
            <a:r>
              <a:rPr lang="en-US" altLang="en-US" sz="3600" b="1"/>
              <a:t>Improving the Effectiveness of the Board of Directors</a:t>
            </a:r>
            <a:r>
              <a:rPr lang="en-US" altLang="en-US"/>
              <a:t> </a:t>
            </a:r>
          </a:p>
        </p:txBody>
      </p:sp>
      <p:sp>
        <p:nvSpPr>
          <p:cNvPr id="33795" name="Rectangle 3"/>
          <p:cNvSpPr>
            <a:spLocks noGrp="1" noChangeArrowheads="1"/>
          </p:cNvSpPr>
          <p:nvPr>
            <p:ph idx="1"/>
          </p:nvPr>
        </p:nvSpPr>
        <p:spPr/>
        <p:txBody>
          <a:bodyPr/>
          <a:lstStyle/>
          <a:p>
            <a:pPr>
              <a:buFontTx/>
              <a:buNone/>
            </a:pPr>
            <a:r>
              <a:rPr lang="en-US" altLang="en-US" sz="2800" u="sng"/>
              <a:t>To Promote Efficient Board and Committee Work:</a:t>
            </a:r>
          </a:p>
          <a:p>
            <a:r>
              <a:rPr lang="en-US" altLang="en-US" sz="2800"/>
              <a:t>Prepare written job descriptions </a:t>
            </a:r>
          </a:p>
          <a:p>
            <a:r>
              <a:rPr lang="en-US" altLang="en-US" sz="2800"/>
              <a:t>Develop an annual schedule </a:t>
            </a:r>
          </a:p>
          <a:p>
            <a:r>
              <a:rPr lang="en-US" altLang="en-US" sz="2800"/>
              <a:t>Circulate clear and thorough materials</a:t>
            </a:r>
          </a:p>
          <a:p>
            <a:r>
              <a:rPr lang="en-US" altLang="en-US" sz="2800"/>
              <a:t>Maintain clear and accurate meeting minutes </a:t>
            </a:r>
          </a:p>
          <a:p>
            <a:r>
              <a:rPr lang="en-US" altLang="en-US" sz="2800"/>
              <a:t>Keep meetings brief and well-focused </a:t>
            </a:r>
          </a:p>
          <a:p>
            <a:r>
              <a:rPr lang="en-US" altLang="en-US" sz="2800"/>
              <a:t>Ask each member to serve on one committee</a:t>
            </a:r>
          </a:p>
          <a:p>
            <a:r>
              <a:rPr lang="en-US" altLang="en-US" sz="2800"/>
              <a:t>Acknowledge member accomplishments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z="3600" b="1"/>
              <a:t>Improving the Effectiveness of the Board of Directors</a:t>
            </a:r>
          </a:p>
        </p:txBody>
      </p:sp>
      <p:sp>
        <p:nvSpPr>
          <p:cNvPr id="35843" name="Rectangle 3"/>
          <p:cNvSpPr>
            <a:spLocks noGrp="1" noChangeArrowheads="1"/>
          </p:cNvSpPr>
          <p:nvPr>
            <p:ph idx="1"/>
          </p:nvPr>
        </p:nvSpPr>
        <p:spPr/>
        <p:txBody>
          <a:bodyPr/>
          <a:lstStyle/>
          <a:p>
            <a:pPr>
              <a:buFontTx/>
              <a:buNone/>
            </a:pPr>
            <a:r>
              <a:rPr lang="en-US" altLang="en-US" sz="2800" u="sng"/>
              <a:t>To Encourage Smooth-functioning Committees:</a:t>
            </a:r>
          </a:p>
          <a:p>
            <a:r>
              <a:rPr lang="en-US" altLang="en-US" sz="2800"/>
              <a:t>Prepare written statements of responsibilities, guidelines and goals</a:t>
            </a:r>
          </a:p>
          <a:p>
            <a:r>
              <a:rPr lang="en-US" altLang="en-US" sz="2800"/>
              <a:t>Assign work based on member expertise </a:t>
            </a:r>
          </a:p>
          <a:p>
            <a:r>
              <a:rPr lang="en-US" altLang="en-US" sz="2800"/>
              <a:t>Distribute tasks evenly </a:t>
            </a:r>
          </a:p>
          <a:p>
            <a:r>
              <a:rPr lang="en-US" altLang="en-US" sz="2800"/>
              <a:t>Create a system of checks and balances </a:t>
            </a:r>
          </a:p>
          <a:p>
            <a:r>
              <a:rPr lang="en-US" altLang="en-US" sz="2800"/>
              <a:t>If possible, assign a staff member to assist each committee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3600" b="1"/>
              <a:t>Improving the Effectiveness of the Board of Directors</a:t>
            </a:r>
          </a:p>
        </p:txBody>
      </p:sp>
      <p:sp>
        <p:nvSpPr>
          <p:cNvPr id="37891" name="Rectangle 3"/>
          <p:cNvSpPr>
            <a:spLocks noGrp="1" noChangeArrowheads="1"/>
          </p:cNvSpPr>
          <p:nvPr>
            <p:ph idx="1"/>
          </p:nvPr>
        </p:nvSpPr>
        <p:spPr/>
        <p:txBody>
          <a:bodyPr/>
          <a:lstStyle/>
          <a:p>
            <a:pPr>
              <a:buFontTx/>
              <a:buNone/>
            </a:pPr>
            <a:r>
              <a:rPr lang="en-US" altLang="en-US" sz="2800" u="sng"/>
              <a:t>To Ensure Committees Help the Board Do Its Work:</a:t>
            </a:r>
          </a:p>
          <a:p>
            <a:r>
              <a:rPr lang="en-US" altLang="en-US" sz="2800"/>
              <a:t>Assess current committee structure, and adjust to need</a:t>
            </a:r>
          </a:p>
          <a:p>
            <a:r>
              <a:rPr lang="en-US" altLang="en-US" sz="2800"/>
              <a:t>Draft a job description for each committee</a:t>
            </a:r>
          </a:p>
          <a:p>
            <a:r>
              <a:rPr lang="en-US" altLang="en-US" sz="2800"/>
              <a:t>Choose committed committee members </a:t>
            </a:r>
          </a:p>
          <a:p>
            <a:r>
              <a:rPr lang="en-US" altLang="en-US" sz="2800"/>
              <a:t>Set meeting schedules in advance</a:t>
            </a:r>
          </a:p>
          <a:p>
            <a:r>
              <a:rPr lang="en-US" altLang="en-US" sz="2800"/>
              <a:t>Set term limits for committee members </a:t>
            </a:r>
          </a:p>
          <a:p>
            <a:r>
              <a:rPr lang="en-US" altLang="en-US" sz="2800"/>
              <a:t>Regularly assess committee effectiveness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ltLang="en-US"/>
              <a:t>* DISCUSSION *</a:t>
            </a:r>
          </a:p>
        </p:txBody>
      </p:sp>
      <p:sp>
        <p:nvSpPr>
          <p:cNvPr id="55299" name="Rectangle 3"/>
          <p:cNvSpPr>
            <a:spLocks noGrp="1" noChangeArrowheads="1"/>
          </p:cNvSpPr>
          <p:nvPr>
            <p:ph idx="1"/>
          </p:nvPr>
        </p:nvSpPr>
        <p:spPr/>
        <p:txBody>
          <a:bodyPr/>
          <a:lstStyle/>
          <a:p>
            <a:pPr marL="609600" indent="-609600"/>
            <a:r>
              <a:rPr lang="en-US" altLang="en-US"/>
              <a:t>How effective is your association’s Board of Directors in the following areas? </a:t>
            </a:r>
          </a:p>
          <a:p>
            <a:pPr marL="609600" indent="-609600">
              <a:buFontTx/>
              <a:buNone/>
            </a:pPr>
            <a:r>
              <a:rPr lang="en-US" altLang="en-US" sz="2400"/>
              <a:t>		Board efficiency </a:t>
            </a:r>
          </a:p>
          <a:p>
            <a:pPr marL="609600" indent="-609600">
              <a:buFontTx/>
              <a:buNone/>
            </a:pPr>
            <a:r>
              <a:rPr lang="en-US" altLang="en-US" sz="2400"/>
              <a:t>		Committee functioning </a:t>
            </a:r>
          </a:p>
          <a:p>
            <a:pPr marL="609600" indent="-609600">
              <a:buFontTx/>
              <a:buNone/>
            </a:pPr>
            <a:r>
              <a:rPr lang="en-US" altLang="en-US" sz="2400"/>
              <a:t>		Cooperation between the Board and its committees</a:t>
            </a:r>
          </a:p>
          <a:p>
            <a:pPr marL="609600" indent="-609600"/>
            <a:r>
              <a:rPr lang="en-US" altLang="en-US"/>
              <a:t>What could be done to make your Board more effective and efficient in each of these areas?</a:t>
            </a:r>
            <a:r>
              <a:rPr lang="en-US" altLang="en-US" sz="28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z="3600"/>
              <a:t>Holding Effective Meetings: Use a Checklist to Measure Effectiveness</a:t>
            </a:r>
          </a:p>
        </p:txBody>
      </p:sp>
      <p:sp>
        <p:nvSpPr>
          <p:cNvPr id="39939" name="Rectangle 3"/>
          <p:cNvSpPr>
            <a:spLocks noGrp="1" noChangeArrowheads="1"/>
          </p:cNvSpPr>
          <p:nvPr>
            <p:ph idx="1"/>
          </p:nvPr>
        </p:nvSpPr>
        <p:spPr/>
        <p:txBody>
          <a:bodyPr/>
          <a:lstStyle/>
          <a:p>
            <a:pPr>
              <a:buFontTx/>
              <a:buNone/>
            </a:pPr>
            <a:r>
              <a:rPr lang="en-US" altLang="en-US" sz="2800" u="sng"/>
              <a:t>Sample Questions (Reply Yes/No, with comments):</a:t>
            </a:r>
          </a:p>
          <a:p>
            <a:r>
              <a:rPr lang="en-US" altLang="en-US" sz="2800"/>
              <a:t>Is an annotated agenda provided?</a:t>
            </a:r>
          </a:p>
          <a:p>
            <a:r>
              <a:rPr lang="en-US" altLang="en-US" sz="2800"/>
              <a:t>Are agenda items appropriate, with adequate time allocated for each item? </a:t>
            </a:r>
          </a:p>
          <a:p>
            <a:r>
              <a:rPr lang="en-US" altLang="en-US" sz="2800"/>
              <a:t>Do participants come prepared?</a:t>
            </a:r>
          </a:p>
          <a:p>
            <a:r>
              <a:rPr lang="en-US" altLang="en-US" sz="2800"/>
              <a:t>Is the decision-making process defined and understood by all members?</a:t>
            </a:r>
          </a:p>
          <a:p>
            <a:r>
              <a:rPr lang="en-US" altLang="en-US" sz="2800"/>
              <a:t>Is “sidetracking” avoided? </a:t>
            </a:r>
          </a:p>
          <a:p>
            <a:endParaRPr lang="en-US" altLang="en-US" sz="2800"/>
          </a:p>
          <a:p>
            <a:endParaRPr lang="en-US" altLang="en-US" sz="2800"/>
          </a:p>
          <a:p>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z="4000" b="1"/>
              <a:t>Board of Directors Self-Evaluation</a:t>
            </a:r>
          </a:p>
        </p:txBody>
      </p:sp>
      <p:sp>
        <p:nvSpPr>
          <p:cNvPr id="41987" name="Rectangle 3"/>
          <p:cNvSpPr>
            <a:spLocks noGrp="1" noChangeArrowheads="1"/>
          </p:cNvSpPr>
          <p:nvPr>
            <p:ph idx="1"/>
          </p:nvPr>
        </p:nvSpPr>
        <p:spPr/>
        <p:txBody>
          <a:bodyPr/>
          <a:lstStyle/>
          <a:p>
            <a:r>
              <a:rPr lang="en-US" altLang="en-US"/>
              <a:t>Very effective tool for improving the Board of Directors </a:t>
            </a:r>
          </a:p>
          <a:p>
            <a:r>
              <a:rPr lang="en-US" altLang="en-US"/>
              <a:t>Complete evaluation annually, prior to a Board meeting</a:t>
            </a:r>
          </a:p>
          <a:p>
            <a:r>
              <a:rPr lang="en-US" altLang="en-US"/>
              <a:t>Distribute assessment to Board for discussion at Board meeting </a:t>
            </a:r>
          </a:p>
          <a:p>
            <a:r>
              <a:rPr lang="en-US" altLang="en-US"/>
              <a:t>Specificity and suggestions are welcome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81000"/>
            <a:ext cx="7772400" cy="990600"/>
          </a:xfrm>
        </p:spPr>
        <p:txBody>
          <a:bodyPr/>
          <a:lstStyle/>
          <a:p>
            <a:r>
              <a:rPr lang="en-US" altLang="en-US" sz="4000" b="1"/>
              <a:t>Board of Directors Self-Evaluation</a:t>
            </a:r>
          </a:p>
        </p:txBody>
      </p:sp>
      <p:sp>
        <p:nvSpPr>
          <p:cNvPr id="44035" name="Rectangle 3"/>
          <p:cNvSpPr>
            <a:spLocks noGrp="1" noChangeArrowheads="1"/>
          </p:cNvSpPr>
          <p:nvPr>
            <p:ph idx="1"/>
          </p:nvPr>
        </p:nvSpPr>
        <p:spPr>
          <a:xfrm>
            <a:off x="685800" y="1447800"/>
            <a:ext cx="7772400" cy="4648200"/>
          </a:xfrm>
        </p:spPr>
        <p:txBody>
          <a:bodyPr/>
          <a:lstStyle/>
          <a:p>
            <a:pPr>
              <a:lnSpc>
                <a:spcPct val="90000"/>
              </a:lnSpc>
              <a:buFontTx/>
              <a:buNone/>
            </a:pPr>
            <a:r>
              <a:rPr lang="en-US" altLang="en-US" sz="2800" u="sng"/>
              <a:t>Sample Questions (Rate 1 to 5, 1=Poor, 5=Great)</a:t>
            </a:r>
          </a:p>
          <a:p>
            <a:pPr>
              <a:lnSpc>
                <a:spcPct val="90000"/>
              </a:lnSpc>
            </a:pPr>
            <a:r>
              <a:rPr lang="en-US" altLang="en-US" sz="2800"/>
              <a:t>Board has full understanding of responsibilities</a:t>
            </a:r>
          </a:p>
          <a:p>
            <a:pPr>
              <a:lnSpc>
                <a:spcPct val="90000"/>
              </a:lnSpc>
            </a:pPr>
            <a:r>
              <a:rPr lang="en-US" altLang="en-US" sz="2800"/>
              <a:t>Board members understand organization mission</a:t>
            </a:r>
          </a:p>
          <a:p>
            <a:pPr>
              <a:lnSpc>
                <a:spcPct val="90000"/>
              </a:lnSpc>
            </a:pPr>
            <a:r>
              <a:rPr lang="en-US" altLang="en-US" sz="2800"/>
              <a:t>Board regularly monitors and evaluates progress toward strategic goals </a:t>
            </a:r>
          </a:p>
          <a:p>
            <a:pPr>
              <a:lnSpc>
                <a:spcPct val="90000"/>
              </a:lnSpc>
            </a:pPr>
            <a:r>
              <a:rPr lang="en-US" altLang="en-US" sz="2800"/>
              <a:t>Board effectively guides operational activities of staff</a:t>
            </a:r>
          </a:p>
          <a:p>
            <a:pPr>
              <a:lnSpc>
                <a:spcPct val="90000"/>
              </a:lnSpc>
            </a:pPr>
            <a:r>
              <a:rPr lang="en-US" altLang="en-US" sz="2800"/>
              <a:t>Board receives financial reports regularly </a:t>
            </a:r>
          </a:p>
          <a:p>
            <a:pPr>
              <a:lnSpc>
                <a:spcPct val="90000"/>
              </a:lnSpc>
            </a:pPr>
            <a:r>
              <a:rPr lang="en-US" altLang="en-US" sz="2800"/>
              <a:t>Board effectively represents the organization in the community </a:t>
            </a:r>
          </a:p>
          <a:p>
            <a:pPr>
              <a:lnSpc>
                <a:spcPct val="90000"/>
              </a:lnSpc>
            </a:pPr>
            <a:endParaRPr lang="en-US" altLang="en-US"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228600"/>
            <a:ext cx="7772400" cy="838200"/>
          </a:xfrm>
        </p:spPr>
        <p:txBody>
          <a:bodyPr/>
          <a:lstStyle/>
          <a:p>
            <a:r>
              <a:rPr lang="en-US" altLang="en-US"/>
              <a:t>* DISCUSSION *</a:t>
            </a:r>
          </a:p>
        </p:txBody>
      </p:sp>
      <p:sp>
        <p:nvSpPr>
          <p:cNvPr id="56323" name="Rectangle 3"/>
          <p:cNvSpPr>
            <a:spLocks noGrp="1" noChangeArrowheads="1"/>
          </p:cNvSpPr>
          <p:nvPr>
            <p:ph idx="1"/>
          </p:nvPr>
        </p:nvSpPr>
        <p:spPr>
          <a:xfrm>
            <a:off x="685800" y="1143000"/>
            <a:ext cx="7772400" cy="4953000"/>
          </a:xfrm>
        </p:spPr>
        <p:txBody>
          <a:bodyPr/>
          <a:lstStyle/>
          <a:p>
            <a:pPr>
              <a:lnSpc>
                <a:spcPct val="90000"/>
              </a:lnSpc>
            </a:pPr>
            <a:r>
              <a:rPr lang="en-US" altLang="en-US"/>
              <a:t>How often does your Board evaluate and assess the effectiveness of its meetings and activities, as well as perform a Board self-assessment?  </a:t>
            </a:r>
          </a:p>
          <a:p>
            <a:pPr>
              <a:lnSpc>
                <a:spcPct val="90000"/>
              </a:lnSpc>
            </a:pPr>
            <a:r>
              <a:rPr lang="en-US" altLang="en-US"/>
              <a:t>How helpful are these tools in improving your Board’s performance?  What could be done to make them more helpful?  </a:t>
            </a:r>
          </a:p>
          <a:p>
            <a:pPr>
              <a:lnSpc>
                <a:spcPct val="90000"/>
              </a:lnSpc>
            </a:pPr>
            <a:r>
              <a:rPr lang="en-US" altLang="en-US"/>
              <a:t>If your organization does not currently perform these assessments, design sample evaluation forms now.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28600"/>
            <a:ext cx="7772400" cy="609600"/>
          </a:xfrm>
        </p:spPr>
        <p:txBody>
          <a:bodyPr/>
          <a:lstStyle/>
          <a:p>
            <a:r>
              <a:rPr lang="en-US" altLang="en-US" sz="3200"/>
              <a:t>Resources consulted for this presentation:</a:t>
            </a:r>
          </a:p>
        </p:txBody>
      </p:sp>
      <p:sp>
        <p:nvSpPr>
          <p:cNvPr id="46083" name="Rectangle 3"/>
          <p:cNvSpPr>
            <a:spLocks noGrp="1" noChangeArrowheads="1"/>
          </p:cNvSpPr>
          <p:nvPr>
            <p:ph idx="1"/>
          </p:nvPr>
        </p:nvSpPr>
        <p:spPr>
          <a:xfrm>
            <a:off x="685800" y="838200"/>
            <a:ext cx="7772400" cy="5715000"/>
          </a:xfrm>
        </p:spPr>
        <p:txBody>
          <a:bodyPr/>
          <a:lstStyle/>
          <a:p>
            <a:r>
              <a:rPr lang="en-US" altLang="en-US" sz="2000">
                <a:cs typeface="Arial" charset="0"/>
              </a:rPr>
              <a:t>Earl Anthes. “Board Recruitment and Orientation.” </a:t>
            </a:r>
            <a:r>
              <a:rPr lang="en-US" altLang="en-US" sz="2000" u="sng">
                <a:cs typeface="Arial" charset="0"/>
              </a:rPr>
              <a:t>The Nonprofit Board Book: Strategies for Organizational Success.</a:t>
            </a:r>
            <a:r>
              <a:rPr lang="en-US" altLang="en-US" sz="2000">
                <a:cs typeface="Arial" charset="0"/>
              </a:rPr>
              <a:t> Revised edition.  Independent Community Consultants, 1985. </a:t>
            </a:r>
          </a:p>
          <a:p>
            <a:r>
              <a:rPr lang="en-US" altLang="en-US" sz="2000">
                <a:hlinkClick r:id="rId3"/>
              </a:rPr>
              <a:t>www.BoardSource.org</a:t>
            </a:r>
            <a:r>
              <a:rPr lang="en-US" altLang="en-US" sz="2000"/>
              <a:t> 2006 </a:t>
            </a:r>
          </a:p>
          <a:p>
            <a:r>
              <a:rPr lang="en-US" altLang="en-US" sz="2000">
                <a:cs typeface="Arial" charset="0"/>
              </a:rPr>
              <a:t>Jeffrey Bodimer”Using Training and Development to Motivate Your Staff.” </a:t>
            </a:r>
            <a:r>
              <a:rPr lang="en-US" altLang="en-US" sz="2000">
                <a:cs typeface="Arial" charset="0"/>
                <a:hlinkClick r:id="rId4"/>
              </a:rPr>
              <a:t>http://humanresources.about.com</a:t>
            </a:r>
            <a:r>
              <a:rPr lang="en-US" altLang="en-US" sz="2000">
                <a:cs typeface="Arial" charset="0"/>
              </a:rPr>
              <a:t> 2006. </a:t>
            </a:r>
            <a:endParaRPr lang="en-US" altLang="en-US" sz="2000">
              <a:cs typeface="Times New Roman" charset="0"/>
            </a:endParaRPr>
          </a:p>
          <a:p>
            <a:r>
              <a:rPr lang="en-US" altLang="en-US" sz="2000">
                <a:cs typeface="Arial" charset="0"/>
              </a:rPr>
              <a:t>“Effective Meeting Checklist.” Association Works, 2006. </a:t>
            </a:r>
            <a:endParaRPr lang="en-US" altLang="en-US" sz="2000">
              <a:cs typeface="Times New Roman" charset="0"/>
            </a:endParaRPr>
          </a:p>
          <a:p>
            <a:r>
              <a:rPr lang="en-US" altLang="en-US" sz="2000">
                <a:cs typeface="Arial" charset="0"/>
              </a:rPr>
              <a:t>“Evaluating Who Stays or Goes.” The NPT Weekly, 2006.</a:t>
            </a:r>
            <a:r>
              <a:rPr lang="en-US" altLang="en-US" sz="2000" i="1">
                <a:latin typeface="Arial" charset="0"/>
                <a:cs typeface="Arial" charset="0"/>
              </a:rPr>
              <a:t> </a:t>
            </a:r>
          </a:p>
          <a:p>
            <a:r>
              <a:rPr lang="en-US" altLang="en-US" sz="2000">
                <a:cs typeface="Arial" charset="0"/>
              </a:rPr>
              <a:t>Susan Heathfield, “Make Learning Matter: Become a Learning Organization,” “Ten Tips to Make Training and Development Work,” and “Twelve Tips for Team Building,” </a:t>
            </a:r>
            <a:r>
              <a:rPr lang="en-US" altLang="en-US" sz="2000" u="sng">
                <a:cs typeface="Arial" charset="0"/>
              </a:rPr>
              <a:t>Your Guide to Human Resources</a:t>
            </a:r>
            <a:r>
              <a:rPr lang="en-US" altLang="en-US" sz="2000">
                <a:cs typeface="Arial" charset="0"/>
              </a:rPr>
              <a:t>. </a:t>
            </a:r>
            <a:r>
              <a:rPr lang="en-US" altLang="en-US" sz="2000">
                <a:cs typeface="Arial" charset="0"/>
                <a:hlinkClick r:id="rId4"/>
              </a:rPr>
              <a:t>http://humanresources.about.com</a:t>
            </a:r>
            <a:r>
              <a:rPr lang="en-US" altLang="en-US" sz="2000">
                <a:cs typeface="Arial" charset="0"/>
              </a:rPr>
              <a:t> 2006 </a:t>
            </a:r>
          </a:p>
          <a:p>
            <a:r>
              <a:rPr lang="en-US" altLang="en-US" sz="2000">
                <a:cs typeface="Arial" charset="0"/>
              </a:rPr>
              <a:t>Carter McNamara. “Basic Guidelines and Sample Agenda for Board Training Session,” and “Board of Directors Self-Evaluation.” Authenticity Consulting, LLC, 2006. </a:t>
            </a:r>
            <a:r>
              <a:rPr lang="en-US" altLang="en-US" sz="2000">
                <a:cs typeface="Arial" charset="0"/>
                <a:hlinkClick r:id="rId5"/>
              </a:rPr>
              <a:t>http://www.managementhelp.org/boards/brdtrain.htm</a:t>
            </a:r>
            <a:r>
              <a:rPr lang="en-US" altLang="en-US" sz="2000">
                <a:cs typeface="Arial" charset="0"/>
              </a:rPr>
              <a:t> </a:t>
            </a:r>
            <a:endParaRPr lang="en-US" altLang="en-US" sz="2000">
              <a:cs typeface="Times New Roman" charset="0"/>
            </a:endParaRPr>
          </a:p>
          <a:p>
            <a:endParaRPr lang="en-US"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a:t>The Recruitment Process</a:t>
            </a:r>
          </a:p>
        </p:txBody>
      </p:sp>
      <p:sp>
        <p:nvSpPr>
          <p:cNvPr id="7171" name="Rectangle 3"/>
          <p:cNvSpPr>
            <a:spLocks noGrp="1" noChangeArrowheads="1"/>
          </p:cNvSpPr>
          <p:nvPr>
            <p:ph idx="1"/>
          </p:nvPr>
        </p:nvSpPr>
        <p:spPr>
          <a:xfrm>
            <a:off x="685800" y="2209800"/>
            <a:ext cx="7772400" cy="3886200"/>
          </a:xfrm>
        </p:spPr>
        <p:txBody>
          <a:bodyPr/>
          <a:lstStyle/>
          <a:p>
            <a:pPr marL="609600" indent="-609600">
              <a:buFontTx/>
              <a:buNone/>
            </a:pPr>
            <a:r>
              <a:rPr lang="en-US" altLang="en-US"/>
              <a:t>This process should emphasize two seemingly contradictory characteristics:</a:t>
            </a:r>
          </a:p>
          <a:p>
            <a:pPr marL="609600" indent="-609600">
              <a:buFontTx/>
              <a:buAutoNum type="arabicParenR"/>
            </a:pPr>
            <a:r>
              <a:rPr lang="en-US" altLang="en-US"/>
              <a:t>Diversity</a:t>
            </a:r>
          </a:p>
          <a:p>
            <a:pPr marL="609600" indent="-609600">
              <a:buFontTx/>
              <a:buAutoNum type="arabicParenR"/>
            </a:pPr>
            <a:r>
              <a:rPr lang="en-US" altLang="en-US"/>
              <a:t>Commonality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85800" y="2286000"/>
            <a:ext cx="7772400" cy="1143000"/>
          </a:xfrm>
        </p:spPr>
        <p:txBody>
          <a:bodyPr/>
          <a:lstStyle/>
          <a:p>
            <a:r>
              <a:rPr lang="en-US" altLang="en-US"/>
              <a:t>Any final thoughts or questions?</a:t>
            </a:r>
          </a:p>
        </p:txBody>
      </p:sp>
      <p:sp>
        <p:nvSpPr>
          <p:cNvPr id="48131"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t>Diversity in Recruitment</a:t>
            </a:r>
            <a:r>
              <a:rPr lang="en-US" altLang="en-US"/>
              <a:t> </a:t>
            </a:r>
          </a:p>
        </p:txBody>
      </p:sp>
      <p:sp>
        <p:nvSpPr>
          <p:cNvPr id="9219" name="Rectangle 3"/>
          <p:cNvSpPr>
            <a:spLocks noGrp="1" noChangeArrowheads="1"/>
          </p:cNvSpPr>
          <p:nvPr>
            <p:ph idx="1"/>
          </p:nvPr>
        </p:nvSpPr>
        <p:spPr>
          <a:xfrm>
            <a:off x="685800" y="2362200"/>
            <a:ext cx="7772400" cy="3733800"/>
          </a:xfrm>
        </p:spPr>
        <p:txBody>
          <a:bodyPr/>
          <a:lstStyle/>
          <a:p>
            <a:pPr marL="609600" indent="-609600">
              <a:buFontTx/>
              <a:buAutoNum type="alphaLcParenR"/>
            </a:pPr>
            <a:r>
              <a:rPr lang="en-US" altLang="en-US"/>
              <a:t>Diversity in member demographics </a:t>
            </a:r>
          </a:p>
          <a:p>
            <a:pPr marL="609600" indent="-609600">
              <a:buFontTx/>
              <a:buAutoNum type="alphaLcParenR"/>
            </a:pPr>
            <a:r>
              <a:rPr lang="en-US" altLang="en-US"/>
              <a:t>Diversity in member linkages to different communities and groups </a:t>
            </a:r>
          </a:p>
          <a:p>
            <a:pPr marL="609600" indent="-609600">
              <a:buFontTx/>
              <a:buAutoNum type="alphaLcParenR"/>
            </a:pPr>
            <a:r>
              <a:rPr lang="en-US" altLang="en-US"/>
              <a:t>Diversity in member expertise </a:t>
            </a:r>
          </a:p>
          <a:p>
            <a:pPr marL="609600" indent="-609600">
              <a:buFontTx/>
              <a:buAutoNum type="alphaLcParenR"/>
            </a:pPr>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u="sng"/>
              <a:t>Commonality in Recruitment</a:t>
            </a:r>
            <a:r>
              <a:rPr lang="en-US" altLang="en-US"/>
              <a:t> </a:t>
            </a:r>
          </a:p>
        </p:txBody>
      </p:sp>
      <p:sp>
        <p:nvSpPr>
          <p:cNvPr id="11267" name="Rectangle 3"/>
          <p:cNvSpPr>
            <a:spLocks noGrp="1" noChangeArrowheads="1"/>
          </p:cNvSpPr>
          <p:nvPr>
            <p:ph idx="1"/>
          </p:nvPr>
        </p:nvSpPr>
        <p:spPr/>
        <p:txBody>
          <a:bodyPr/>
          <a:lstStyle/>
          <a:p>
            <a:pPr marL="609600" indent="-609600">
              <a:buFontTx/>
              <a:buAutoNum type="alphaLcPeriod"/>
            </a:pPr>
            <a:r>
              <a:rPr lang="en-US" altLang="en-US"/>
              <a:t>Commonality in Board members’ belief in the association’s mission and essential values </a:t>
            </a:r>
          </a:p>
          <a:p>
            <a:pPr marL="609600" indent="-609600">
              <a:buFontTx/>
              <a:buAutoNum type="alphaLcPeriod"/>
            </a:pPr>
            <a:r>
              <a:rPr lang="en-US" altLang="en-US"/>
              <a:t>Commonality in Board members’ commitment to give time to the organization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r>
              <a:rPr lang="en-US" altLang="en-US" sz="3600" u="sng"/>
              <a:t>Prospective Board Members Should </a:t>
            </a:r>
            <a:br>
              <a:rPr lang="en-US" altLang="en-US" sz="3600" u="sng"/>
            </a:br>
            <a:r>
              <a:rPr lang="en-US" altLang="en-US" sz="3600" u="sng"/>
              <a:t>Ask Questions about the…</a:t>
            </a:r>
          </a:p>
        </p:txBody>
      </p:sp>
      <p:sp>
        <p:nvSpPr>
          <p:cNvPr id="13315" name="Rectangle 3"/>
          <p:cNvSpPr>
            <a:spLocks noGrp="1" noChangeArrowheads="1"/>
          </p:cNvSpPr>
          <p:nvPr>
            <p:ph idx="1"/>
          </p:nvPr>
        </p:nvSpPr>
        <p:spPr>
          <a:xfrm>
            <a:off x="685800" y="1905000"/>
            <a:ext cx="7772400" cy="4191000"/>
          </a:xfrm>
        </p:spPr>
        <p:txBody>
          <a:bodyPr/>
          <a:lstStyle/>
          <a:p>
            <a:pPr marL="609600" indent="-609600">
              <a:buFontTx/>
              <a:buAutoNum type="arabicPeriod"/>
            </a:pPr>
            <a:r>
              <a:rPr lang="en-US" altLang="en-US" sz="2800"/>
              <a:t>organization’s programs and strategic direction</a:t>
            </a:r>
          </a:p>
          <a:p>
            <a:pPr marL="609600" indent="-609600">
              <a:buFontTx/>
              <a:buAutoNum type="arabicPeriod"/>
            </a:pPr>
            <a:r>
              <a:rPr lang="en-US" altLang="en-US" sz="2800"/>
              <a:t>organization’s financial status </a:t>
            </a:r>
          </a:p>
          <a:p>
            <a:pPr marL="609600" indent="-609600">
              <a:buFontTx/>
              <a:buAutoNum type="arabicPeriod"/>
            </a:pPr>
            <a:r>
              <a:rPr lang="en-US" altLang="en-US" sz="2800"/>
              <a:t>organization’s clients or constituencies </a:t>
            </a:r>
          </a:p>
          <a:p>
            <a:pPr marL="609600" indent="-609600">
              <a:buFontTx/>
              <a:buAutoNum type="arabicPeriod"/>
            </a:pPr>
            <a:r>
              <a:rPr lang="en-US" altLang="en-US" sz="2800"/>
              <a:t>structure of the Board of Directors </a:t>
            </a:r>
          </a:p>
          <a:p>
            <a:pPr marL="609600" indent="-609600">
              <a:buFontTx/>
              <a:buAutoNum type="arabicPeriod"/>
            </a:pPr>
            <a:r>
              <a:rPr lang="en-US" altLang="en-US" sz="2800"/>
              <a:t>individual Board members’ responsibilities </a:t>
            </a:r>
          </a:p>
          <a:p>
            <a:pPr marL="609600" indent="-609600">
              <a:buFontTx/>
              <a:buAutoNum type="arabicPeriod"/>
            </a:pPr>
            <a:r>
              <a:rPr lang="en-US" altLang="en-US" sz="2800"/>
              <a:t>Board’s relationship to the association’s staff</a:t>
            </a:r>
          </a:p>
          <a:p>
            <a:pPr marL="609600" indent="-609600">
              <a:buFontTx/>
              <a:buAutoNum type="arabicPeriod"/>
            </a:pPr>
            <a:r>
              <a:rPr lang="en-US" altLang="en-US" sz="2800"/>
              <a:t>personal interest in serving on the Board </a:t>
            </a:r>
          </a:p>
          <a:p>
            <a:pPr marL="609600" indent="-609600">
              <a:buFontTx/>
              <a:buAutoNum type="arabicPeriod"/>
            </a:pPr>
            <a:endParaRPr lang="en-US" altLang="en-US" sz="2800"/>
          </a:p>
          <a:p>
            <a:pPr marL="609600" indent="-609600">
              <a:buFontTx/>
              <a:buAutoNum type="arabicPeriod"/>
            </a:pPr>
            <a:endParaRPr lang="en-US"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ltLang="en-US"/>
              <a:t>* DISCUSSION *</a:t>
            </a:r>
          </a:p>
        </p:txBody>
      </p:sp>
      <p:sp>
        <p:nvSpPr>
          <p:cNvPr id="49155" name="Rectangle 3"/>
          <p:cNvSpPr>
            <a:spLocks noGrp="1" noChangeArrowheads="1"/>
          </p:cNvSpPr>
          <p:nvPr>
            <p:ph idx="1"/>
          </p:nvPr>
        </p:nvSpPr>
        <p:spPr/>
        <p:txBody>
          <a:bodyPr/>
          <a:lstStyle/>
          <a:p>
            <a:pPr>
              <a:lnSpc>
                <a:spcPct val="90000"/>
              </a:lnSpc>
            </a:pPr>
            <a:r>
              <a:rPr lang="en-US" altLang="en-US"/>
              <a:t>Describe the process by which your association recruits members for its Board of Directors.  </a:t>
            </a:r>
          </a:p>
          <a:p>
            <a:pPr>
              <a:lnSpc>
                <a:spcPct val="90000"/>
              </a:lnSpc>
            </a:pPr>
            <a:r>
              <a:rPr lang="en-US" altLang="en-US"/>
              <a:t>Are diversity and commonality, as discussed in the presentation, emphasized in your association’s procedures?  </a:t>
            </a:r>
          </a:p>
          <a:p>
            <a:pPr>
              <a:lnSpc>
                <a:spcPct val="90000"/>
              </a:lnSpc>
            </a:pPr>
            <a:r>
              <a:rPr lang="en-US" altLang="en-US"/>
              <a:t>What steps could be taken to improve your recruitment process?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772400" cy="990600"/>
          </a:xfrm>
        </p:spPr>
        <p:txBody>
          <a:bodyPr/>
          <a:lstStyle/>
          <a:p>
            <a:r>
              <a:rPr lang="en-US" altLang="en-US"/>
              <a:t>Orientation </a:t>
            </a:r>
          </a:p>
        </p:txBody>
      </p:sp>
      <p:sp>
        <p:nvSpPr>
          <p:cNvPr id="15363" name="Rectangle 3"/>
          <p:cNvSpPr>
            <a:spLocks noGrp="1" noChangeArrowheads="1"/>
          </p:cNvSpPr>
          <p:nvPr>
            <p:ph idx="1"/>
          </p:nvPr>
        </p:nvSpPr>
        <p:spPr>
          <a:xfrm>
            <a:off x="685800" y="1524000"/>
            <a:ext cx="7772400" cy="4572000"/>
          </a:xfrm>
        </p:spPr>
        <p:txBody>
          <a:bodyPr/>
          <a:lstStyle/>
          <a:p>
            <a:pPr marL="609600" indent="-609600">
              <a:buFontTx/>
              <a:buNone/>
            </a:pPr>
            <a:r>
              <a:rPr lang="en-US" altLang="en-US"/>
              <a:t>Orientation for new members of the Board of Directors has two intertwining objectives:</a:t>
            </a:r>
          </a:p>
          <a:p>
            <a:pPr marL="609600" indent="-609600">
              <a:buFontTx/>
              <a:buNone/>
            </a:pPr>
            <a:endParaRPr lang="en-US" altLang="en-US"/>
          </a:p>
          <a:p>
            <a:pPr marL="609600" indent="-609600">
              <a:buFontTx/>
              <a:buAutoNum type="arabicParenR"/>
            </a:pPr>
            <a:r>
              <a:rPr lang="en-US" altLang="en-US"/>
              <a:t>To inform new Board members about the organization and its programs </a:t>
            </a:r>
          </a:p>
          <a:p>
            <a:pPr marL="609600" indent="-609600">
              <a:buFontTx/>
              <a:buAutoNum type="arabicParenR"/>
            </a:pPr>
            <a:r>
              <a:rPr lang="en-US" altLang="en-US"/>
              <a:t>To integrate new members into the Board as quickly as possible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600" u="sng"/>
              <a:t>Topics to be Covered in Orientation</a:t>
            </a:r>
          </a:p>
        </p:txBody>
      </p:sp>
      <p:sp>
        <p:nvSpPr>
          <p:cNvPr id="17411" name="Rectangle 3"/>
          <p:cNvSpPr>
            <a:spLocks noGrp="1" noChangeArrowheads="1"/>
          </p:cNvSpPr>
          <p:nvPr>
            <p:ph idx="1"/>
          </p:nvPr>
        </p:nvSpPr>
        <p:spPr/>
        <p:txBody>
          <a:bodyPr/>
          <a:lstStyle/>
          <a:p>
            <a:r>
              <a:rPr lang="en-US" altLang="en-US"/>
              <a:t>Standard procedures and rules of order used in Board meetings</a:t>
            </a:r>
          </a:p>
          <a:p>
            <a:r>
              <a:rPr lang="en-US" altLang="en-US"/>
              <a:t>Articles of Incorporation and bylaws </a:t>
            </a:r>
          </a:p>
          <a:p>
            <a:r>
              <a:rPr lang="en-US" altLang="en-US"/>
              <a:t>Contents of the Board manual</a:t>
            </a:r>
          </a:p>
          <a:p>
            <a:r>
              <a:rPr lang="en-US" altLang="en-US"/>
              <a:t>Committee training</a:t>
            </a:r>
          </a:p>
          <a:p>
            <a:r>
              <a:rPr lang="en-US" altLang="en-US"/>
              <a:t>Service area and program training </a:t>
            </a:r>
          </a:p>
          <a:p>
            <a:endParaRPr lang="en-US" altLang="en-US"/>
          </a:p>
          <a:p>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310</TotalTime>
  <Words>3903</Words>
  <Application>Microsoft Office PowerPoint</Application>
  <PresentationFormat>On-screen Show (4:3)</PresentationFormat>
  <Paragraphs>367</Paragraphs>
  <Slides>30</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Times New Roman</vt:lpstr>
      <vt:lpstr>Arial</vt:lpstr>
      <vt:lpstr>Flow</vt:lpstr>
      <vt:lpstr>Board Training Kits: #5 The Board of Directors –  Recruitment, Training &amp; Effectiveness</vt:lpstr>
      <vt:lpstr>Topics to be Presented…</vt:lpstr>
      <vt:lpstr>The Recruitment Process</vt:lpstr>
      <vt:lpstr>Diversity in Recruitment </vt:lpstr>
      <vt:lpstr>Commonality in Recruitment </vt:lpstr>
      <vt:lpstr>Prospective Board Members Should  Ask Questions about the…</vt:lpstr>
      <vt:lpstr>* DISCUSSION *</vt:lpstr>
      <vt:lpstr>Orientation </vt:lpstr>
      <vt:lpstr>Topics to be Covered in Orientation</vt:lpstr>
      <vt:lpstr>* DISCUSSION *</vt:lpstr>
      <vt:lpstr>Training the Board of Directors </vt:lpstr>
      <vt:lpstr>Training the Board of Directors</vt:lpstr>
      <vt:lpstr>Training the Board of Directors</vt:lpstr>
      <vt:lpstr>Additional Training Tips</vt:lpstr>
      <vt:lpstr>* DISCUSSION *</vt:lpstr>
      <vt:lpstr>Aim to Become a “Learning Organization”</vt:lpstr>
      <vt:lpstr>* DISCUSSION *</vt:lpstr>
      <vt:lpstr>Successful Teamwork Requires…</vt:lpstr>
      <vt:lpstr>* DISCUSSION * </vt:lpstr>
      <vt:lpstr>Tips for Dealing with Underachieving Board Members  </vt:lpstr>
      <vt:lpstr>Improving the Effectiveness of the Board of Directors </vt:lpstr>
      <vt:lpstr>Improving the Effectiveness of the Board of Directors</vt:lpstr>
      <vt:lpstr>Improving the Effectiveness of the Board of Directors</vt:lpstr>
      <vt:lpstr>* DISCUSSION *</vt:lpstr>
      <vt:lpstr>Holding Effective Meetings: Use a Checklist to Measure Effectiveness</vt:lpstr>
      <vt:lpstr>Board of Directors Self-Evaluation</vt:lpstr>
      <vt:lpstr>Board of Directors Self-Evaluation</vt:lpstr>
      <vt:lpstr>* DISCUSSION *</vt:lpstr>
      <vt:lpstr>Resources consulted for this presentation:</vt:lpstr>
      <vt:lpstr>Any final thoughts or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 5: Part B The Board of Directors –  Recruitment, Training &amp; Effectiveness</dc:title>
  <dc:creator>Glenda Bean</dc:creator>
  <cp:lastModifiedBy>Megan</cp:lastModifiedBy>
  <cp:revision>16</cp:revision>
  <dcterms:created xsi:type="dcterms:W3CDTF">2006-04-10T18:31:58Z</dcterms:created>
  <dcterms:modified xsi:type="dcterms:W3CDTF">2016-08-15T16:15:20Z</dcterms:modified>
</cp:coreProperties>
</file>