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9" r:id="rId3"/>
    <p:sldId id="257" r:id="rId4"/>
    <p:sldId id="270" r:id="rId5"/>
    <p:sldId id="258" r:id="rId6"/>
    <p:sldId id="271" r:id="rId7"/>
    <p:sldId id="259" r:id="rId8"/>
    <p:sldId id="260" r:id="rId9"/>
    <p:sldId id="272" r:id="rId10"/>
    <p:sldId id="261" r:id="rId11"/>
    <p:sldId id="273" r:id="rId12"/>
    <p:sldId id="262" r:id="rId13"/>
    <p:sldId id="274" r:id="rId14"/>
    <p:sldId id="263" r:id="rId15"/>
    <p:sldId id="275" r:id="rId16"/>
    <p:sldId id="264" r:id="rId17"/>
    <p:sldId id="276" r:id="rId18"/>
    <p:sldId id="265" r:id="rId19"/>
    <p:sldId id="277" r:id="rId20"/>
    <p:sldId id="266" r:id="rId21"/>
    <p:sldId id="267" r:id="rId22"/>
    <p:sldId id="278" r:id="rId23"/>
    <p:sldId id="268" r:id="rId24"/>
    <p:sldId id="269" r:id="rId25"/>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923" autoAdjust="0"/>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defTabSz="942975">
              <a:defRPr sz="1200"/>
            </a:lvl1pPr>
          </a:lstStyle>
          <a:p>
            <a:endParaRPr lang="en-US" altLang="en-US"/>
          </a:p>
        </p:txBody>
      </p:sp>
      <p:sp>
        <p:nvSpPr>
          <p:cNvPr id="47107" name="Rectangle 3"/>
          <p:cNvSpPr>
            <a:spLocks noGrp="1" noChangeArrowheads="1"/>
          </p:cNvSpPr>
          <p:nvPr>
            <p:ph type="dt" sz="quarter" idx="1"/>
          </p:nvPr>
        </p:nvSpPr>
        <p:spPr bwMode="auto">
          <a:xfrm>
            <a:off x="4024313" y="0"/>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defTabSz="942975">
              <a:defRPr sz="1200"/>
            </a:lvl1pPr>
          </a:lstStyle>
          <a:p>
            <a:endParaRPr lang="en-US" altLang="en-US"/>
          </a:p>
        </p:txBody>
      </p:sp>
      <p:sp>
        <p:nvSpPr>
          <p:cNvPr id="47108" name="Rectangle 4"/>
          <p:cNvSpPr>
            <a:spLocks noGrp="1" noChangeArrowheads="1"/>
          </p:cNvSpPr>
          <p:nvPr>
            <p:ph type="ftr" sz="quarter" idx="2"/>
          </p:nvPr>
        </p:nvSpPr>
        <p:spPr bwMode="auto">
          <a:xfrm>
            <a:off x="0" y="8918575"/>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defTabSz="942975">
              <a:defRPr sz="1200"/>
            </a:lvl1pPr>
          </a:lstStyle>
          <a:p>
            <a:endParaRPr lang="en-US" altLang="en-US"/>
          </a:p>
        </p:txBody>
      </p:sp>
      <p:sp>
        <p:nvSpPr>
          <p:cNvPr id="47109" name="Rectangle 5"/>
          <p:cNvSpPr>
            <a:spLocks noGrp="1" noChangeArrowheads="1"/>
          </p:cNvSpPr>
          <p:nvPr>
            <p:ph type="sldNum" sz="quarter" idx="3"/>
          </p:nvPr>
        </p:nvSpPr>
        <p:spPr bwMode="auto">
          <a:xfrm>
            <a:off x="4024313" y="8918575"/>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defTabSz="942975">
              <a:defRPr sz="1200"/>
            </a:lvl1pPr>
          </a:lstStyle>
          <a:p>
            <a:fld id="{AF7587D4-7D60-4A6E-BA05-80E6AE4645CD}" type="slidenum">
              <a:rPr lang="en-US" altLang="en-US"/>
              <a:pPr/>
              <a:t>‹#›</a:t>
            </a:fld>
            <a:endParaRPr lang="en-US" altLang="en-US"/>
          </a:p>
        </p:txBody>
      </p:sp>
    </p:spTree>
    <p:extLst>
      <p:ext uri="{BB962C8B-B14F-4D97-AF65-F5344CB8AC3E}">
        <p14:creationId xmlns:p14="http://schemas.microsoft.com/office/powerpoint/2010/main" val="1497249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defTabSz="942975">
              <a:defRPr sz="1200"/>
            </a:lvl1pPr>
          </a:lstStyle>
          <a:p>
            <a:endParaRPr lang="en-US" altLang="en-US"/>
          </a:p>
        </p:txBody>
      </p:sp>
      <p:sp>
        <p:nvSpPr>
          <p:cNvPr id="3075" name="Rectangle 3"/>
          <p:cNvSpPr>
            <a:spLocks noGrp="1" noChangeArrowheads="1"/>
          </p:cNvSpPr>
          <p:nvPr>
            <p:ph type="dt" idx="1"/>
          </p:nvPr>
        </p:nvSpPr>
        <p:spPr bwMode="auto">
          <a:xfrm>
            <a:off x="4024313" y="0"/>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defTabSz="942975">
              <a:defRPr sz="1200"/>
            </a:lvl1pPr>
          </a:lstStyle>
          <a:p>
            <a:endParaRPr lang="en-US" altLang="en-US"/>
          </a:p>
        </p:txBody>
      </p:sp>
      <p:sp>
        <p:nvSpPr>
          <p:cNvPr id="3076" name="Rectangle 4"/>
          <p:cNvSpPr>
            <a:spLocks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7738" y="4459288"/>
            <a:ext cx="5207000"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918575"/>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defTabSz="942975">
              <a:defRPr sz="1200"/>
            </a:lvl1pPr>
          </a:lstStyle>
          <a:p>
            <a:endParaRPr lang="en-US" altLang="en-US"/>
          </a:p>
        </p:txBody>
      </p:sp>
      <p:sp>
        <p:nvSpPr>
          <p:cNvPr id="3079" name="Rectangle 7"/>
          <p:cNvSpPr>
            <a:spLocks noGrp="1" noChangeArrowheads="1"/>
          </p:cNvSpPr>
          <p:nvPr>
            <p:ph type="sldNum" sz="quarter" idx="5"/>
          </p:nvPr>
        </p:nvSpPr>
        <p:spPr bwMode="auto">
          <a:xfrm>
            <a:off x="4024313" y="8918575"/>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defTabSz="942975">
              <a:defRPr sz="1200"/>
            </a:lvl1pPr>
          </a:lstStyle>
          <a:p>
            <a:fld id="{2349E6D7-EA63-4BD3-A0B0-DBDD7A4A96F8}" type="slidenum">
              <a:rPr lang="en-US" altLang="en-US"/>
              <a:pPr/>
              <a:t>‹#›</a:t>
            </a:fld>
            <a:endParaRPr lang="en-US" altLang="en-US"/>
          </a:p>
        </p:txBody>
      </p:sp>
    </p:spTree>
    <p:extLst>
      <p:ext uri="{BB962C8B-B14F-4D97-AF65-F5344CB8AC3E}">
        <p14:creationId xmlns:p14="http://schemas.microsoft.com/office/powerpoint/2010/main" val="37033986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FB48E0-8D3A-4CF0-BE4B-6E6C14172C12}" type="slidenum">
              <a:rPr lang="en-US" altLang="en-US"/>
              <a:pPr/>
              <a:t>1</a:t>
            </a:fld>
            <a:endParaRPr lang="en-US" alt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en-US"/>
              <a:t>This is the sixth in a series of training modules intended to help associations affiliated with the Southern Early Childhood Association provide comprehensive training to their association leaders and membership.  </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2895B-69E8-4120-9DE9-956D12E8EC6E}" type="slidenum">
              <a:rPr lang="en-US" altLang="en-US"/>
              <a:pPr/>
              <a:t>14</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pPr marL="228600" indent="-228600" algn="just"/>
            <a:r>
              <a:rPr lang="en-US" altLang="en-US" b="1">
                <a:latin typeface="Arial" charset="0"/>
                <a:cs typeface="Arial" charset="0"/>
              </a:rPr>
              <a:t>Terminating an Employee</a:t>
            </a:r>
          </a:p>
          <a:p>
            <a:pPr marL="228600" indent="-228600">
              <a:buFontTx/>
              <a:buAutoNum type="arabicPeriod"/>
            </a:pPr>
            <a:r>
              <a:rPr lang="en-US" altLang="en-US">
                <a:latin typeface="Arial" charset="0"/>
                <a:cs typeface="Arial" charset="0"/>
              </a:rPr>
              <a:t>When a problem with an association employee arises, the Executive should </a:t>
            </a:r>
            <a:r>
              <a:rPr lang="en-US" altLang="en-US" b="1">
                <a:latin typeface="Arial" charset="0"/>
                <a:cs typeface="Arial" charset="0"/>
              </a:rPr>
              <a:t>move promptly to confront and resolve </a:t>
            </a:r>
            <a:r>
              <a:rPr lang="en-US" altLang="en-US">
                <a:latin typeface="Arial" charset="0"/>
                <a:cs typeface="Arial" charset="0"/>
              </a:rPr>
              <a:t>it.  Many employers avoid confrontation, hoping the problem will resolve itself.  Not only does this resolution rarely happen, delay in dealing with a problem can cause a more serious disruption to the organization. </a:t>
            </a:r>
          </a:p>
          <a:p>
            <a:pPr marL="228600" indent="-228600">
              <a:buFontTx/>
              <a:buAutoNum type="arabicPeriod"/>
            </a:pPr>
            <a:r>
              <a:rPr lang="en-US" altLang="en-US">
                <a:latin typeface="Arial" charset="0"/>
                <a:cs typeface="Arial" charset="0"/>
              </a:rPr>
              <a:t>When the problem is identified and the employee has been confronted, the Executive should </a:t>
            </a:r>
            <a:r>
              <a:rPr lang="en-US" altLang="en-US" b="1">
                <a:latin typeface="Arial" charset="0"/>
                <a:cs typeface="Arial" charset="0"/>
              </a:rPr>
              <a:t>articulate clear and specific expectations for changes</a:t>
            </a:r>
            <a:r>
              <a:rPr lang="en-US" altLang="en-US">
                <a:latin typeface="Arial" charset="0"/>
                <a:cs typeface="Arial" charset="0"/>
              </a:rPr>
              <a:t> in that employee’s performance, as well as </a:t>
            </a:r>
            <a:r>
              <a:rPr lang="en-US" altLang="en-US" b="1">
                <a:latin typeface="Arial" charset="0"/>
                <a:cs typeface="Arial" charset="0"/>
              </a:rPr>
              <a:t>definite timetables</a:t>
            </a:r>
            <a:r>
              <a:rPr lang="en-US" altLang="en-US">
                <a:latin typeface="Arial" charset="0"/>
                <a:cs typeface="Arial" charset="0"/>
              </a:rPr>
              <a:t> by which those adjustments should be made.  </a:t>
            </a:r>
          </a:p>
          <a:p>
            <a:pPr marL="228600" indent="-228600">
              <a:buFontTx/>
              <a:buAutoNum type="arabicPeriod"/>
            </a:pPr>
            <a:r>
              <a:rPr lang="en-US" altLang="en-US">
                <a:latin typeface="Arial" charset="0"/>
                <a:cs typeface="Arial" charset="0"/>
              </a:rPr>
              <a:t>If the necessary correction is not made, the Executive should provide </a:t>
            </a:r>
            <a:r>
              <a:rPr lang="en-US" altLang="en-US" b="1">
                <a:latin typeface="Arial" charset="0"/>
                <a:cs typeface="Arial" charset="0"/>
              </a:rPr>
              <a:t>continual and candid follow-up</a:t>
            </a:r>
            <a:r>
              <a:rPr lang="en-US" altLang="en-US">
                <a:latin typeface="Arial" charset="0"/>
                <a:cs typeface="Arial" charset="0"/>
              </a:rPr>
              <a:t>, with escalating warnings regarding the seriousness of the problem and the consequences if it is not corrected.  If the problem is serious enough to lead to termination, the employee should be told that bluntly, and told that they will indeed be fired unless the behavior is modified.  </a:t>
            </a:r>
          </a:p>
          <a:p>
            <a:pPr marL="228600" indent="-228600">
              <a:buFontTx/>
              <a:buAutoNum type="arabicPeriod"/>
            </a:pPr>
            <a:r>
              <a:rPr lang="en-US" altLang="en-US">
                <a:latin typeface="Arial" charset="0"/>
                <a:cs typeface="Arial" charset="0"/>
              </a:rPr>
              <a:t>Every step of the process – from management conversations and counseling, through warning and discipline, to discharge – should be </a:t>
            </a:r>
            <a:r>
              <a:rPr lang="en-US" altLang="en-US" b="1">
                <a:latin typeface="Arial" charset="0"/>
                <a:cs typeface="Arial" charset="0"/>
              </a:rPr>
              <a:t>thoroughly documented</a:t>
            </a:r>
            <a:r>
              <a:rPr lang="en-US" altLang="en-US">
                <a:latin typeface="Arial" charset="0"/>
                <a:cs typeface="Arial" charset="0"/>
              </a:rPr>
              <a:t>, with </a:t>
            </a:r>
            <a:r>
              <a:rPr lang="en-US" altLang="en-US" b="1">
                <a:latin typeface="Arial" charset="0"/>
                <a:cs typeface="Arial" charset="0"/>
              </a:rPr>
              <a:t>copies provided to the employee.</a:t>
            </a:r>
            <a:r>
              <a:rPr lang="en-US" altLang="en-US">
                <a:latin typeface="Arial" charset="0"/>
                <a:cs typeface="Arial" charset="0"/>
              </a:rPr>
              <a:t>  This written record is absolutely necessary for an Executive to successfully defend their actions regarding an employee in a court of law.  Also, thorough documentation supplied to the employee can serve to emphasize the seriousness of the situation and the probable consequences.  </a:t>
            </a:r>
            <a:endParaRPr lang="en-US" altLang="en-US">
              <a:cs typeface="Times New Roman" charset="0"/>
            </a:endParaRPr>
          </a:p>
          <a:p>
            <a:pPr marL="228600" indent="-228600"/>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720A6-24A4-4AB6-B040-B8D603CB3069}" type="slidenum">
              <a:rPr lang="en-US" altLang="en-US"/>
              <a:pPr/>
              <a:t>16</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pPr marL="228600" indent="-228600" algn="just"/>
            <a:r>
              <a:rPr lang="en-US" altLang="en-US" sz="1000">
                <a:latin typeface="Arial" charset="0"/>
                <a:cs typeface="Arial" charset="0"/>
              </a:rPr>
              <a:t>Finding capable and passionate staff in the nonprofit arena is not as easy as it may appear, and therefore keeping the employees your association has worked so diligently to hire is critical to the overall health and growth of your organization.  </a:t>
            </a:r>
          </a:p>
          <a:p>
            <a:pPr marL="228600" indent="-228600" algn="just"/>
            <a:r>
              <a:rPr lang="en-US" altLang="en-US" sz="1000" u="sng">
                <a:latin typeface="Arial" charset="0"/>
                <a:cs typeface="Arial" charset="0"/>
              </a:rPr>
              <a:t>Tips for Retaining Employees:</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A satisfied employee </a:t>
            </a:r>
            <a:r>
              <a:rPr lang="en-US" altLang="en-US" sz="1000" b="1">
                <a:latin typeface="Arial" charset="0"/>
                <a:cs typeface="Arial" charset="0"/>
              </a:rPr>
              <a:t>knows clearly what is expected</a:t>
            </a:r>
            <a:r>
              <a:rPr lang="en-US" altLang="en-US" sz="1000">
                <a:latin typeface="Arial" charset="0"/>
                <a:cs typeface="Arial" charset="0"/>
              </a:rPr>
              <a:t> from him every day at work.  Constantly changing expectations keeps employees on edge and creates unhealthy stress in the workplace.  </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The quality of the </a:t>
            </a:r>
            <a:r>
              <a:rPr lang="en-US" altLang="en-US" sz="1000" b="1">
                <a:latin typeface="Arial" charset="0"/>
                <a:cs typeface="Arial" charset="0"/>
              </a:rPr>
              <a:t>supervision</a:t>
            </a:r>
            <a:r>
              <a:rPr lang="en-US" altLang="en-US" sz="1000">
                <a:latin typeface="Arial" charset="0"/>
                <a:cs typeface="Arial" charset="0"/>
              </a:rPr>
              <a:t> an employee receives is critical to employee retention.  Frequent employee complaints center on the following areas: lack of clarity about expectations, lack of clarity about earning potential, lack of feedback about performance, failure to hold scheduled meetings, and failure to provide a framework within which the employee perceives he can succeed.  </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Employees should feel able to </a:t>
            </a:r>
            <a:r>
              <a:rPr lang="en-US" altLang="en-US" sz="1000" b="1">
                <a:latin typeface="Arial" charset="0"/>
                <a:cs typeface="Arial" charset="0"/>
              </a:rPr>
              <a:t>offer input and express criticism</a:t>
            </a:r>
            <a:r>
              <a:rPr lang="en-US" altLang="en-US" sz="1000">
                <a:latin typeface="Arial" charset="0"/>
                <a:cs typeface="Arial" charset="0"/>
              </a:rPr>
              <a:t> within the organization.  This helps them commit to continuous improvement, rather then feeling as though they must “bite their tongues.”</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Employers should recognize and utilize </a:t>
            </a:r>
            <a:r>
              <a:rPr lang="en-US" altLang="en-US" sz="1000" b="1">
                <a:latin typeface="Arial" charset="0"/>
                <a:cs typeface="Arial" charset="0"/>
              </a:rPr>
              <a:t>employees’ unique talents</a:t>
            </a:r>
            <a:r>
              <a:rPr lang="en-US" altLang="en-US" sz="1000">
                <a:latin typeface="Arial" charset="0"/>
                <a:cs typeface="Arial" charset="0"/>
              </a:rPr>
              <a:t> and skill sets, rather than asking them to do only what the specifics of their job description suggest.  </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The perception of </a:t>
            </a:r>
            <a:r>
              <a:rPr lang="en-US" altLang="en-US" sz="1000" b="1">
                <a:latin typeface="Arial" charset="0"/>
                <a:cs typeface="Arial" charset="0"/>
              </a:rPr>
              <a:t>fairness and equitable treatment</a:t>
            </a:r>
            <a:r>
              <a:rPr lang="en-US" altLang="en-US" sz="1000">
                <a:latin typeface="Arial" charset="0"/>
                <a:cs typeface="Arial" charset="0"/>
              </a:rPr>
              <a:t> between and among employees is highly important for employee retention. </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The employee must have the </a:t>
            </a:r>
            <a:r>
              <a:rPr lang="en-US" altLang="en-US" sz="1000" b="1">
                <a:latin typeface="Arial" charset="0"/>
                <a:cs typeface="Arial" charset="0"/>
              </a:rPr>
              <a:t>tools, time and training</a:t>
            </a:r>
            <a:r>
              <a:rPr lang="en-US" altLang="en-US" sz="1000">
                <a:latin typeface="Arial" charset="0"/>
                <a:cs typeface="Arial" charset="0"/>
              </a:rPr>
              <a:t> necessary to do their job well, or they will move to an employer who provides those resources. </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The best employees seek </a:t>
            </a:r>
            <a:r>
              <a:rPr lang="en-US" altLang="en-US" sz="1000" b="1">
                <a:latin typeface="Arial" charset="0"/>
                <a:cs typeface="Arial" charset="0"/>
              </a:rPr>
              <a:t>frequent opportunities to learn</a:t>
            </a:r>
            <a:r>
              <a:rPr lang="en-US" altLang="en-US" sz="1000">
                <a:latin typeface="Arial" charset="0"/>
                <a:cs typeface="Arial" charset="0"/>
              </a:rPr>
              <a:t> and grow in their careers, building on their knowledge bases and skill levels.  Without the opportunity to try new opportunities, they feel they will stagnate. </a:t>
            </a:r>
            <a:endParaRPr lang="en-US" altLang="en-US" sz="1000">
              <a:cs typeface="Times New Roman" charset="0"/>
            </a:endParaRPr>
          </a:p>
          <a:p>
            <a:pPr marL="228600" indent="-228600" algn="just">
              <a:buFontTx/>
              <a:buAutoNum type="arabicPeriod"/>
            </a:pPr>
            <a:r>
              <a:rPr lang="en-US" altLang="en-US" sz="1000">
                <a:latin typeface="Arial" charset="0"/>
                <a:cs typeface="Arial" charset="0"/>
              </a:rPr>
              <a:t>Your staff members must feel rewarded, recognized and appreciated! </a:t>
            </a:r>
            <a:endParaRPr lang="en-US" altLang="en-US" sz="1000">
              <a:cs typeface="Times New Roman" charset="0"/>
            </a:endParaRPr>
          </a:p>
          <a:p>
            <a:pPr marL="228600" indent="-228600"/>
            <a:endParaRPr lang="en-US" altLang="en-US" sz="10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4EDD2-75BF-4DC9-ADEC-CD8D64EE768B}" type="slidenum">
              <a:rPr lang="en-US" altLang="en-US"/>
              <a:pPr/>
              <a:t>18</a:t>
            </a:fld>
            <a:endParaRPr lang="en-US" alt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pPr algn="just"/>
            <a:r>
              <a:rPr lang="en-US" altLang="en-US">
                <a:latin typeface="Arial" charset="0"/>
                <a:cs typeface="Arial" charset="0"/>
              </a:rPr>
              <a:t>In order for employers to truly serve the interests of their association, they must understand how the staff respond to their responsibilities, and how things might be improved upon for the future.  One way to do this is to have the staff (and those who volunteer frequently) complete an association evaluation. </a:t>
            </a:r>
          </a:p>
          <a:p>
            <a:pPr algn="just"/>
            <a:r>
              <a:rPr lang="en-US" altLang="en-US">
                <a:latin typeface="Arial" charset="0"/>
                <a:cs typeface="Arial" charset="0"/>
              </a:rPr>
              <a:t> </a:t>
            </a:r>
            <a:r>
              <a:rPr lang="en-US" altLang="en-US" b="1">
                <a:latin typeface="Arial" charset="0"/>
                <a:cs typeface="Arial" charset="0"/>
              </a:rPr>
              <a:t>In My Organization…</a:t>
            </a:r>
            <a:endParaRPr lang="en-US" altLang="en-US">
              <a:latin typeface="Arial" charset="0"/>
              <a:cs typeface="Arial" charset="0"/>
            </a:endParaRPr>
          </a:p>
          <a:p>
            <a:pPr algn="just"/>
            <a:r>
              <a:rPr lang="en-US" altLang="en-US" sz="1000">
                <a:latin typeface="Arial" charset="0"/>
                <a:cs typeface="Arial" charset="0"/>
              </a:rPr>
              <a:t>Rating 1 – 5: 1 = Never, 2 = Seldom, 3 = Sometimes, 4 = Mostly, 5 = Always </a:t>
            </a:r>
          </a:p>
          <a:p>
            <a:pPr algn="just">
              <a:buFontTx/>
              <a:buChar char="•"/>
            </a:pPr>
            <a:r>
              <a:rPr lang="en-US" altLang="en-US" sz="1000">
                <a:latin typeface="Arial" charset="0"/>
                <a:cs typeface="Arial" charset="0"/>
              </a:rPr>
              <a:t>I am involved in decisions that affect me or my job</a:t>
            </a:r>
          </a:p>
          <a:p>
            <a:pPr algn="just">
              <a:buFontTx/>
              <a:buChar char="•"/>
            </a:pPr>
            <a:r>
              <a:rPr lang="en-US" altLang="en-US" sz="1000">
                <a:latin typeface="Arial" charset="0"/>
                <a:cs typeface="Arial" charset="0"/>
              </a:rPr>
              <a:t>I have all of the information I need to do my job </a:t>
            </a:r>
          </a:p>
          <a:p>
            <a:pPr algn="just">
              <a:buFontTx/>
              <a:buChar char="•"/>
            </a:pPr>
            <a:r>
              <a:rPr lang="en-US" altLang="en-US" sz="1000">
                <a:latin typeface="Arial" charset="0"/>
                <a:cs typeface="Arial" charset="0"/>
              </a:rPr>
              <a:t>My supervisor keeps me well informed about organizational issues </a:t>
            </a:r>
          </a:p>
          <a:p>
            <a:pPr algn="just">
              <a:buFontTx/>
              <a:buChar char="•"/>
            </a:pPr>
            <a:r>
              <a:rPr lang="en-US" altLang="en-US" sz="1000">
                <a:latin typeface="Arial" charset="0"/>
                <a:cs typeface="Arial" charset="0"/>
              </a:rPr>
              <a:t>Cooperation and collaboration between work units are rewarded</a:t>
            </a:r>
          </a:p>
          <a:p>
            <a:pPr algn="just">
              <a:buFontTx/>
              <a:buChar char="•"/>
            </a:pPr>
            <a:r>
              <a:rPr lang="en-US" altLang="en-US" sz="1000">
                <a:latin typeface="Arial" charset="0"/>
                <a:cs typeface="Arial" charset="0"/>
              </a:rPr>
              <a:t>Email is used appropriately by the staff</a:t>
            </a:r>
          </a:p>
          <a:p>
            <a:pPr algn="just">
              <a:buFontTx/>
              <a:buChar char="•"/>
            </a:pPr>
            <a:r>
              <a:rPr lang="en-US" altLang="en-US" sz="1000">
                <a:latin typeface="Arial" charset="0"/>
                <a:cs typeface="Arial" charset="0"/>
              </a:rPr>
              <a:t>Voice mail is used appropriately </a:t>
            </a:r>
          </a:p>
          <a:p>
            <a:pPr algn="just">
              <a:buFontTx/>
              <a:buChar char="•"/>
            </a:pPr>
            <a:r>
              <a:rPr lang="en-US" altLang="en-US" sz="1000">
                <a:latin typeface="Arial" charset="0"/>
                <a:cs typeface="Arial" charset="0"/>
              </a:rPr>
              <a:t>I am able to manage the information I receive </a:t>
            </a:r>
          </a:p>
          <a:p>
            <a:pPr algn="just">
              <a:buFontTx/>
              <a:buChar char="•"/>
            </a:pPr>
            <a:r>
              <a:rPr lang="en-US" altLang="en-US" sz="1000">
                <a:latin typeface="Arial" charset="0"/>
                <a:cs typeface="Arial" charset="0"/>
              </a:rPr>
              <a:t>Communication between co-workers is open</a:t>
            </a:r>
          </a:p>
          <a:p>
            <a:pPr algn="just">
              <a:buFontTx/>
              <a:buChar char="•"/>
            </a:pPr>
            <a:r>
              <a:rPr lang="en-US" altLang="en-US" sz="1000">
                <a:latin typeface="Arial" charset="0"/>
                <a:cs typeface="Arial" charset="0"/>
              </a:rPr>
              <a:t>All staff meet periodically for updates and information sharing </a:t>
            </a:r>
          </a:p>
          <a:p>
            <a:pPr algn="just">
              <a:buFontTx/>
              <a:buChar char="•"/>
            </a:pPr>
            <a:r>
              <a:rPr lang="en-US" altLang="en-US" sz="1000">
                <a:latin typeface="Arial" charset="0"/>
                <a:cs typeface="Arial" charset="0"/>
              </a:rPr>
              <a:t>Asking questions is encouraged </a:t>
            </a:r>
          </a:p>
          <a:p>
            <a:pPr algn="just">
              <a:buFontTx/>
              <a:buChar char="•"/>
            </a:pPr>
            <a:r>
              <a:rPr lang="en-US" altLang="en-US" sz="1000">
                <a:latin typeface="Arial" charset="0"/>
                <a:cs typeface="Arial" charset="0"/>
              </a:rPr>
              <a:t>Leadership is very open about important issues </a:t>
            </a:r>
          </a:p>
          <a:p>
            <a:pPr algn="just">
              <a:buFontTx/>
              <a:buChar char="•"/>
            </a:pPr>
            <a:r>
              <a:rPr lang="en-US" altLang="en-US" sz="1000">
                <a:latin typeface="Arial" charset="0"/>
                <a:cs typeface="Arial" charset="0"/>
              </a:rPr>
              <a:t>I hear about decisions that affect me or my job in a timely fashion</a:t>
            </a:r>
          </a:p>
          <a:p>
            <a:pPr algn="just">
              <a:buFontTx/>
              <a:buChar char="•"/>
            </a:pPr>
            <a:r>
              <a:rPr lang="en-US" altLang="en-US" sz="1000">
                <a:latin typeface="Arial" charset="0"/>
                <a:cs typeface="Arial" charset="0"/>
              </a:rPr>
              <a:t>I understand how my work impacts the total organization</a:t>
            </a:r>
          </a:p>
          <a:p>
            <a:pPr algn="just">
              <a:buFontTx/>
              <a:buChar char="•"/>
            </a:pPr>
            <a:r>
              <a:rPr lang="en-US" altLang="en-US" sz="1000">
                <a:latin typeface="Arial" charset="0"/>
                <a:cs typeface="Arial" charset="0"/>
              </a:rPr>
              <a:t>The organization’s strategic direction is known and understood by all staff</a:t>
            </a:r>
          </a:p>
          <a:p>
            <a:pPr algn="just"/>
            <a:endParaRPr lang="en-US" altLang="en-US" sz="1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CA0550-66B4-40A6-8B93-174821DCA01F}" type="slidenum">
              <a:rPr lang="en-US" altLang="en-US"/>
              <a:pPr/>
              <a:t>20</a:t>
            </a:fld>
            <a:endParaRPr lang="en-US" alt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pPr algn="just"/>
            <a:r>
              <a:rPr lang="en-US" altLang="en-US" b="1">
                <a:latin typeface="Arial" charset="0"/>
                <a:cs typeface="Arial" charset="0"/>
              </a:rPr>
              <a:t>Volunteer Programs</a:t>
            </a:r>
          </a:p>
          <a:p>
            <a:pPr algn="just"/>
            <a:r>
              <a:rPr lang="en-US" altLang="en-US">
                <a:latin typeface="Arial" charset="0"/>
                <a:cs typeface="Arial" charset="0"/>
              </a:rPr>
              <a:t>Volunteers play a critical role in helping nonprofit organizations achieve their goals in light of what are usually limited budgets.  </a:t>
            </a:r>
          </a:p>
          <a:p>
            <a:pPr algn="just"/>
            <a:r>
              <a:rPr lang="en-US" altLang="en-US">
                <a:latin typeface="Arial" charset="0"/>
                <a:cs typeface="Arial" charset="0"/>
              </a:rPr>
              <a:t> </a:t>
            </a:r>
          </a:p>
          <a:p>
            <a:pPr algn="just"/>
            <a:r>
              <a:rPr lang="en-US" altLang="en-US">
                <a:latin typeface="Arial" charset="0"/>
                <a:cs typeface="Arial" charset="0"/>
              </a:rPr>
              <a:t>Legally, a </a:t>
            </a:r>
            <a:r>
              <a:rPr lang="en-US" altLang="en-US" u="sng">
                <a:latin typeface="Arial" charset="0"/>
                <a:cs typeface="Arial" charset="0"/>
              </a:rPr>
              <a:t>volunteer</a:t>
            </a:r>
            <a:r>
              <a:rPr lang="en-US" altLang="en-US">
                <a:latin typeface="Arial" charset="0"/>
                <a:cs typeface="Arial" charset="0"/>
              </a:rPr>
              <a:t> is defined by federal statute as “any individual performing services for a nonprofit organization or governmental entity who does not receive compensation (other than reasonable reimbursement or allowance for expenses) in excess of $500 per year.” </a:t>
            </a:r>
          </a:p>
          <a:p>
            <a:pPr algn="just"/>
            <a:endParaRPr lang="en-US" altLang="en-US">
              <a:latin typeface="Arial" charset="0"/>
              <a:cs typeface="Arial" charset="0"/>
            </a:endParaRPr>
          </a:p>
          <a:p>
            <a:pPr algn="just"/>
            <a:r>
              <a:rPr lang="en-US" altLang="en-US">
                <a:latin typeface="Arial" charset="0"/>
                <a:cs typeface="Arial" charset="0"/>
              </a:rPr>
              <a:t>An association’s volunteer program should not be viewed as something to be managed only when volunteers are necessary.  Instead, association staff should maintain their volunteer program consistently throughout the year. </a:t>
            </a:r>
          </a:p>
          <a:p>
            <a:pPr algn="just"/>
            <a:endParaRPr lang="en-US" altLang="en-US">
              <a:latin typeface="Arial" charset="0"/>
              <a:cs typeface="Arial" charset="0"/>
            </a:endParaRPr>
          </a:p>
          <a:p>
            <a:pPr algn="just"/>
            <a:r>
              <a:rPr lang="en-US" altLang="en-US">
                <a:latin typeface="Arial" charset="0"/>
                <a:cs typeface="Arial" charset="0"/>
              </a:rPr>
              <a:t>The Volunteer Protection Act of 1997 removes volunteers from liability for negligent acts or omissions committed while acting within the scope of their duties as volunteers.  However, this Act does not cover acts resulting from willful or criminal misconduct, gross negligence, reckless misconduct, or conscious, flagrant indifference to the rights of safety of the individual harmed by a volunteer. </a:t>
            </a:r>
          </a:p>
          <a:p>
            <a:pPr algn="just"/>
            <a:r>
              <a:rPr lang="en-US" altLang="en-US">
                <a:latin typeface="Arial" charset="0"/>
                <a:cs typeface="Arial" charset="0"/>
              </a:rPr>
              <a:t> </a:t>
            </a:r>
          </a:p>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F96B0-DA49-40E0-97B8-9F2A30E9317C}" type="slidenum">
              <a:rPr lang="en-US" altLang="en-US"/>
              <a:pPr/>
              <a:t>21</a:t>
            </a:fld>
            <a:endParaRPr lang="en-US" alt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pPr marL="228600" indent="-228600" algn="just"/>
            <a:r>
              <a:rPr lang="en-US" altLang="en-US" b="1" u="sng">
                <a:latin typeface="Arial" charset="0"/>
                <a:cs typeface="Arial" charset="0"/>
              </a:rPr>
              <a:t>Associations with volunteer programs should…</a:t>
            </a:r>
          </a:p>
          <a:p>
            <a:pPr marL="228600" indent="-228600" algn="just">
              <a:buFontTx/>
              <a:buAutoNum type="arabicPeriod"/>
            </a:pPr>
            <a:r>
              <a:rPr lang="en-US" altLang="en-US">
                <a:latin typeface="Arial" charset="0"/>
                <a:cs typeface="Arial" charset="0"/>
              </a:rPr>
              <a:t>Maintain a </a:t>
            </a:r>
            <a:r>
              <a:rPr lang="en-US" altLang="en-US" b="1">
                <a:latin typeface="Arial" charset="0"/>
                <a:cs typeface="Arial" charset="0"/>
              </a:rPr>
              <a:t>database</a:t>
            </a:r>
            <a:r>
              <a:rPr lang="en-US" altLang="en-US">
                <a:latin typeface="Arial" charset="0"/>
                <a:cs typeface="Arial" charset="0"/>
              </a:rPr>
              <a:t> with demographic information on their volunteers</a:t>
            </a:r>
            <a:endParaRPr lang="en-US" altLang="en-US">
              <a:cs typeface="Times New Roman" charset="0"/>
            </a:endParaRPr>
          </a:p>
          <a:p>
            <a:pPr marL="228600" indent="-228600" algn="just">
              <a:buFontTx/>
              <a:buAutoNum type="arabicPeriod"/>
            </a:pPr>
            <a:r>
              <a:rPr lang="en-US" altLang="en-US">
                <a:latin typeface="Arial" charset="0"/>
                <a:cs typeface="Arial" charset="0"/>
              </a:rPr>
              <a:t>Involve staff and the Board of Directors in assessing the </a:t>
            </a:r>
            <a:r>
              <a:rPr lang="en-US" altLang="en-US" b="1">
                <a:latin typeface="Arial" charset="0"/>
                <a:cs typeface="Arial" charset="0"/>
              </a:rPr>
              <a:t>allocation </a:t>
            </a:r>
            <a:r>
              <a:rPr lang="en-US" altLang="en-US">
                <a:latin typeface="Arial" charset="0"/>
                <a:cs typeface="Arial" charset="0"/>
              </a:rPr>
              <a:t>of (and need for more) volunteers in current positions on a yearly basis. </a:t>
            </a:r>
            <a:endParaRPr lang="en-US" altLang="en-US">
              <a:cs typeface="Times New Roman" charset="0"/>
            </a:endParaRPr>
          </a:p>
          <a:p>
            <a:pPr marL="228600" indent="-228600" algn="just">
              <a:buFontTx/>
              <a:buAutoNum type="arabicPeriod"/>
            </a:pPr>
            <a:r>
              <a:rPr lang="en-US" altLang="en-US">
                <a:latin typeface="Arial" charset="0"/>
                <a:cs typeface="Arial" charset="0"/>
              </a:rPr>
              <a:t>Have a </a:t>
            </a:r>
            <a:r>
              <a:rPr lang="en-US" altLang="en-US" b="1">
                <a:latin typeface="Arial" charset="0"/>
                <a:cs typeface="Arial" charset="0"/>
              </a:rPr>
              <a:t>point person or committee</a:t>
            </a:r>
            <a:r>
              <a:rPr lang="en-US" altLang="en-US">
                <a:latin typeface="Arial" charset="0"/>
                <a:cs typeface="Arial" charset="0"/>
              </a:rPr>
              <a:t> endowed with the responsibility to manage the association’s volunteer program </a:t>
            </a:r>
            <a:endParaRPr lang="en-US" altLang="en-US">
              <a:cs typeface="Times New Roman" charset="0"/>
            </a:endParaRPr>
          </a:p>
          <a:p>
            <a:pPr marL="228600" indent="-228600" algn="just">
              <a:buFontTx/>
              <a:buAutoNum type="arabicPeriod"/>
            </a:pPr>
            <a:r>
              <a:rPr lang="en-US" altLang="en-US">
                <a:latin typeface="Arial" charset="0"/>
                <a:cs typeface="Arial" charset="0"/>
              </a:rPr>
              <a:t>Review </a:t>
            </a:r>
            <a:r>
              <a:rPr lang="en-US" altLang="en-US" b="1">
                <a:latin typeface="Arial" charset="0"/>
                <a:cs typeface="Arial" charset="0"/>
              </a:rPr>
              <a:t>volunteer position descriptions</a:t>
            </a:r>
            <a:r>
              <a:rPr lang="en-US" altLang="en-US">
                <a:latin typeface="Arial" charset="0"/>
                <a:cs typeface="Arial" charset="0"/>
              </a:rPr>
              <a:t> annually </a:t>
            </a:r>
            <a:endParaRPr lang="en-US" altLang="en-US">
              <a:cs typeface="Times New Roman" charset="0"/>
            </a:endParaRPr>
          </a:p>
          <a:p>
            <a:pPr marL="228600" indent="-228600" algn="just">
              <a:buFontTx/>
              <a:buAutoNum type="arabicPeriod"/>
            </a:pPr>
            <a:r>
              <a:rPr lang="en-US" altLang="en-US">
                <a:latin typeface="Arial" charset="0"/>
                <a:cs typeface="Arial" charset="0"/>
              </a:rPr>
              <a:t>Ensure that volunteer positions only involve </a:t>
            </a:r>
            <a:r>
              <a:rPr lang="en-US" altLang="en-US" b="1">
                <a:latin typeface="Arial" charset="0"/>
                <a:cs typeface="Arial" charset="0"/>
              </a:rPr>
              <a:t>work that is appropriate</a:t>
            </a:r>
            <a:r>
              <a:rPr lang="en-US" altLang="en-US">
                <a:latin typeface="Arial" charset="0"/>
                <a:cs typeface="Arial" charset="0"/>
              </a:rPr>
              <a:t> for volunteers</a:t>
            </a:r>
            <a:endParaRPr lang="en-US" altLang="en-US">
              <a:cs typeface="Times New Roman" charset="0"/>
            </a:endParaRPr>
          </a:p>
          <a:p>
            <a:pPr marL="228600" indent="-228600" algn="just">
              <a:buFontTx/>
              <a:buAutoNum type="arabicPeriod"/>
            </a:pPr>
            <a:r>
              <a:rPr lang="en-US" altLang="en-US" b="1">
                <a:latin typeface="Arial" charset="0"/>
                <a:cs typeface="Arial" charset="0"/>
              </a:rPr>
              <a:t> Identify and reduce risks</a:t>
            </a:r>
            <a:r>
              <a:rPr lang="en-US" altLang="en-US">
                <a:latin typeface="Arial" charset="0"/>
                <a:cs typeface="Arial" charset="0"/>
              </a:rPr>
              <a:t> in all volunteer positions before the association recruits volunteers to do the work </a:t>
            </a:r>
            <a:endParaRPr lang="en-US" altLang="en-US">
              <a:cs typeface="Times New Roman" charset="0"/>
            </a:endParaRPr>
          </a:p>
          <a:p>
            <a:pPr marL="228600" indent="-228600"/>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39E5A-8F1F-4BC9-AEFF-1F3FD66120BC}" type="slidenum">
              <a:rPr lang="en-US" altLang="en-US"/>
              <a:pPr/>
              <a:t>23</a:t>
            </a:fld>
            <a:endParaRPr lang="en-US" altLang="en-US"/>
          </a:p>
        </p:txBody>
      </p:sp>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  </a:t>
            </a:r>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8BECF0-B938-41C3-8344-722FC3355E74}" type="slidenum">
              <a:rPr lang="en-US" altLang="en-US"/>
              <a:pPr/>
              <a:t>2</a:t>
            </a:fld>
            <a:endParaRPr lang="en-US" alt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ltLang="en-US"/>
              <a:t>This is an outline of the topics to be presented in this training module.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AA665B-F61E-4981-9489-642DB70FAAC9}" type="slidenum">
              <a:rPr lang="en-US" altLang="en-US"/>
              <a:pPr/>
              <a:t>3</a:t>
            </a:fld>
            <a:endParaRPr lang="en-US" altLang="en-US"/>
          </a:p>
        </p:txBody>
      </p:sp>
      <p:sp>
        <p:nvSpPr>
          <p:cNvPr id="7170" name="Rectangle 2"/>
          <p:cNvSpPr>
            <a:spLocks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altLang="en-US" sz="1000" u="sng">
                <a:latin typeface="Arial" charset="0"/>
                <a:cs typeface="Arial" charset="0"/>
              </a:rPr>
              <a:t>Duties and responsibilities typically assigned to association staff</a:t>
            </a:r>
            <a:r>
              <a:rPr lang="en-US" altLang="en-US" sz="1000">
                <a:latin typeface="Arial" charset="0"/>
                <a:cs typeface="Arial" charset="0"/>
              </a:rPr>
              <a:t>:</a:t>
            </a:r>
            <a:endParaRPr lang="en-US" altLang="en-US" sz="1000">
              <a:cs typeface="Times New Roman" charset="0"/>
            </a:endParaRPr>
          </a:p>
          <a:p>
            <a:pPr>
              <a:buFontTx/>
              <a:buChar char="•"/>
            </a:pPr>
            <a:r>
              <a:rPr lang="en-US" altLang="en-US" sz="1000">
                <a:latin typeface="Arial" charset="0"/>
                <a:cs typeface="Arial" charset="0"/>
              </a:rPr>
              <a:t>Assess </a:t>
            </a:r>
            <a:r>
              <a:rPr lang="en-US" altLang="en-US" sz="1000" b="1">
                <a:latin typeface="Arial" charset="0"/>
                <a:cs typeface="Arial" charset="0"/>
              </a:rPr>
              <a:t>stakeholder</a:t>
            </a:r>
            <a:r>
              <a:rPr lang="en-US" altLang="en-US" sz="1000">
                <a:latin typeface="Arial" charset="0"/>
                <a:cs typeface="Arial" charset="0"/>
              </a:rPr>
              <a:t> (customer, community) needs</a:t>
            </a:r>
            <a:endParaRPr lang="en-US" altLang="en-US" sz="1000">
              <a:cs typeface="Times New Roman" charset="0"/>
            </a:endParaRPr>
          </a:p>
          <a:p>
            <a:pPr algn="just">
              <a:buFontTx/>
              <a:buChar char="•"/>
            </a:pPr>
            <a:r>
              <a:rPr lang="en-US" altLang="en-US" sz="1000">
                <a:latin typeface="Arial" charset="0"/>
                <a:cs typeface="Arial" charset="0"/>
              </a:rPr>
              <a:t>Train </a:t>
            </a:r>
            <a:r>
              <a:rPr lang="en-US" altLang="en-US" sz="1000" b="1">
                <a:latin typeface="Arial" charset="0"/>
                <a:cs typeface="Arial" charset="0"/>
              </a:rPr>
              <a:t>volunteer</a:t>
            </a:r>
            <a:r>
              <a:rPr lang="en-US" altLang="en-US" sz="1000">
                <a:latin typeface="Arial" charset="0"/>
                <a:cs typeface="Arial" charset="0"/>
              </a:rPr>
              <a:t> leaders </a:t>
            </a:r>
            <a:endParaRPr lang="en-US" altLang="en-US" sz="1000">
              <a:cs typeface="Times New Roman" charset="0"/>
            </a:endParaRPr>
          </a:p>
          <a:p>
            <a:pPr algn="just">
              <a:buFontTx/>
              <a:buChar char="•"/>
            </a:pPr>
            <a:r>
              <a:rPr lang="en-US" altLang="en-US" sz="1000">
                <a:latin typeface="Arial" charset="0"/>
                <a:cs typeface="Arial" charset="0"/>
              </a:rPr>
              <a:t>Maintain </a:t>
            </a:r>
            <a:r>
              <a:rPr lang="en-US" altLang="en-US" sz="1000" b="1">
                <a:latin typeface="Arial" charset="0"/>
                <a:cs typeface="Arial" charset="0"/>
              </a:rPr>
              <a:t>program records</a:t>
            </a:r>
            <a:r>
              <a:rPr lang="en-US" altLang="en-US" sz="1000">
                <a:latin typeface="Arial" charset="0"/>
                <a:cs typeface="Arial" charset="0"/>
              </a:rPr>
              <a:t> and prepare </a:t>
            </a:r>
            <a:r>
              <a:rPr lang="en-US" altLang="en-US" sz="1000" b="1">
                <a:latin typeface="Arial" charset="0"/>
                <a:cs typeface="Arial" charset="0"/>
              </a:rPr>
              <a:t>program reports</a:t>
            </a:r>
            <a:r>
              <a:rPr lang="en-US" altLang="en-US" sz="1000">
                <a:latin typeface="Arial" charset="0"/>
                <a:cs typeface="Arial" charset="0"/>
              </a:rPr>
              <a:t> </a:t>
            </a:r>
            <a:endParaRPr lang="en-US" altLang="en-US" sz="1000">
              <a:cs typeface="Times New Roman" charset="0"/>
            </a:endParaRPr>
          </a:p>
          <a:p>
            <a:pPr algn="just">
              <a:buFontTx/>
              <a:buChar char="•"/>
            </a:pPr>
            <a:r>
              <a:rPr lang="en-US" altLang="en-US" sz="1000">
                <a:latin typeface="Arial" charset="0"/>
                <a:cs typeface="Arial" charset="0"/>
              </a:rPr>
              <a:t>Prepare preliminary </a:t>
            </a:r>
            <a:r>
              <a:rPr lang="en-US" altLang="en-US" sz="1000" b="1">
                <a:latin typeface="Arial" charset="0"/>
                <a:cs typeface="Arial" charset="0"/>
              </a:rPr>
              <a:t>budget </a:t>
            </a:r>
            <a:endParaRPr lang="en-US" altLang="en-US" sz="1000">
              <a:cs typeface="Times New Roman" charset="0"/>
            </a:endParaRPr>
          </a:p>
          <a:p>
            <a:pPr algn="just">
              <a:buFontTx/>
              <a:buChar char="•"/>
            </a:pPr>
            <a:r>
              <a:rPr lang="en-US" altLang="en-US" sz="1000">
                <a:latin typeface="Arial" charset="0"/>
                <a:cs typeface="Arial" charset="0"/>
              </a:rPr>
              <a:t>See that </a:t>
            </a:r>
            <a:r>
              <a:rPr lang="en-US" altLang="en-US" sz="1000" b="1">
                <a:latin typeface="Arial" charset="0"/>
                <a:cs typeface="Arial" charset="0"/>
              </a:rPr>
              <a:t>expenditures</a:t>
            </a:r>
            <a:r>
              <a:rPr lang="en-US" altLang="en-US" sz="1000">
                <a:latin typeface="Arial" charset="0"/>
                <a:cs typeface="Arial" charset="0"/>
              </a:rPr>
              <a:t> are within budget during the year </a:t>
            </a:r>
            <a:endParaRPr lang="en-US" altLang="en-US" sz="1000">
              <a:cs typeface="Times New Roman" charset="0"/>
            </a:endParaRPr>
          </a:p>
          <a:p>
            <a:pPr algn="just">
              <a:buFontTx/>
              <a:buChar char="•"/>
            </a:pPr>
            <a:r>
              <a:rPr lang="en-US" altLang="en-US" sz="1000">
                <a:latin typeface="Arial" charset="0"/>
                <a:cs typeface="Arial" charset="0"/>
              </a:rPr>
              <a:t>Organize </a:t>
            </a:r>
            <a:r>
              <a:rPr lang="en-US" altLang="en-US" sz="1000" b="1">
                <a:latin typeface="Arial" charset="0"/>
                <a:cs typeface="Arial" charset="0"/>
              </a:rPr>
              <a:t>fundraising</a:t>
            </a:r>
            <a:r>
              <a:rPr lang="en-US" altLang="en-US" sz="1000">
                <a:latin typeface="Arial" charset="0"/>
                <a:cs typeface="Arial" charset="0"/>
              </a:rPr>
              <a:t> campaigns </a:t>
            </a:r>
            <a:endParaRPr lang="en-US" altLang="en-US" sz="1000">
              <a:cs typeface="Times New Roman" charset="0"/>
            </a:endParaRPr>
          </a:p>
          <a:p>
            <a:pPr algn="just">
              <a:buFontTx/>
              <a:buChar char="•"/>
            </a:pPr>
            <a:r>
              <a:rPr lang="en-US" altLang="en-US" sz="1000" b="1">
                <a:latin typeface="Arial" charset="0"/>
                <a:cs typeface="Arial" charset="0"/>
              </a:rPr>
              <a:t>Hire and terminate</a:t>
            </a:r>
            <a:r>
              <a:rPr lang="en-US" altLang="en-US" sz="1000">
                <a:latin typeface="Arial" charset="0"/>
                <a:cs typeface="Arial" charset="0"/>
              </a:rPr>
              <a:t> staff members </a:t>
            </a:r>
            <a:endParaRPr lang="en-US" altLang="en-US" sz="1000">
              <a:cs typeface="Times New Roman" charset="0"/>
            </a:endParaRPr>
          </a:p>
          <a:p>
            <a:pPr algn="just">
              <a:buFontTx/>
              <a:buChar char="•"/>
            </a:pPr>
            <a:r>
              <a:rPr lang="en-US" altLang="en-US" sz="1000" b="1">
                <a:latin typeface="Arial" charset="0"/>
                <a:cs typeface="Arial" charset="0"/>
              </a:rPr>
              <a:t>Settle discord</a:t>
            </a:r>
            <a:r>
              <a:rPr lang="en-US" altLang="en-US" sz="1000">
                <a:latin typeface="Arial" charset="0"/>
                <a:cs typeface="Arial" charset="0"/>
              </a:rPr>
              <a:t> among staff</a:t>
            </a:r>
            <a:endParaRPr lang="en-US" altLang="en-US" sz="1000">
              <a:cs typeface="Times New Roman" charset="0"/>
            </a:endParaRPr>
          </a:p>
          <a:p>
            <a:pPr algn="just">
              <a:buFontTx/>
              <a:buChar char="•"/>
            </a:pPr>
            <a:r>
              <a:rPr lang="en-US" altLang="en-US" sz="1000">
                <a:latin typeface="Arial" charset="0"/>
                <a:cs typeface="Arial" charset="0"/>
              </a:rPr>
              <a:t>Write documents in support of </a:t>
            </a:r>
            <a:r>
              <a:rPr lang="en-US" altLang="en-US" sz="1000" b="1">
                <a:latin typeface="Arial" charset="0"/>
                <a:cs typeface="Arial" charset="0"/>
              </a:rPr>
              <a:t>public relations</a:t>
            </a:r>
            <a:r>
              <a:rPr lang="en-US" altLang="en-US" sz="1000">
                <a:latin typeface="Arial" charset="0"/>
                <a:cs typeface="Arial" charset="0"/>
              </a:rPr>
              <a:t> initiatives </a:t>
            </a:r>
            <a:endParaRPr lang="en-US" altLang="en-US" sz="1000">
              <a:cs typeface="Times New Roman" charset="0"/>
            </a:endParaRPr>
          </a:p>
          <a:p>
            <a:pPr algn="just">
              <a:buFontTx/>
              <a:buChar char="•"/>
            </a:pPr>
            <a:r>
              <a:rPr lang="en-US" altLang="en-US" sz="1000">
                <a:latin typeface="Arial" charset="0"/>
                <a:cs typeface="Arial" charset="0"/>
              </a:rPr>
              <a:t>Promote </a:t>
            </a:r>
            <a:r>
              <a:rPr lang="en-US" altLang="en-US" sz="1000" b="1">
                <a:latin typeface="Arial" charset="0"/>
                <a:cs typeface="Arial" charset="0"/>
              </a:rPr>
              <a:t>attendance</a:t>
            </a:r>
            <a:r>
              <a:rPr lang="en-US" altLang="en-US" sz="1000">
                <a:latin typeface="Arial" charset="0"/>
                <a:cs typeface="Arial" charset="0"/>
              </a:rPr>
              <a:t> at Board/committee meetings </a:t>
            </a:r>
            <a:endParaRPr lang="en-US" altLang="en-US" sz="1000">
              <a:cs typeface="Times New Roman" charset="0"/>
            </a:endParaRPr>
          </a:p>
          <a:p>
            <a:pPr algn="just">
              <a:buFontTx/>
              <a:buChar char="•"/>
            </a:pPr>
            <a:r>
              <a:rPr lang="en-US" altLang="en-US" sz="1000">
                <a:latin typeface="Arial" charset="0"/>
                <a:cs typeface="Arial" charset="0"/>
              </a:rPr>
              <a:t>Plan </a:t>
            </a:r>
            <a:r>
              <a:rPr lang="en-US" altLang="en-US" sz="1000" b="1">
                <a:latin typeface="Arial" charset="0"/>
                <a:cs typeface="Arial" charset="0"/>
              </a:rPr>
              <a:t>agenda </a:t>
            </a:r>
            <a:r>
              <a:rPr lang="en-US" altLang="en-US" sz="1000">
                <a:latin typeface="Arial" charset="0"/>
                <a:cs typeface="Arial" charset="0"/>
              </a:rPr>
              <a:t>for Board meetings</a:t>
            </a:r>
            <a:endParaRPr lang="en-US" altLang="en-US" sz="1000">
              <a:cs typeface="Times New Roman" charset="0"/>
            </a:endParaRPr>
          </a:p>
          <a:p>
            <a:pPr algn="just">
              <a:buFontTx/>
              <a:buChar char="•"/>
            </a:pPr>
            <a:r>
              <a:rPr lang="en-US" altLang="en-US" sz="1000">
                <a:latin typeface="Arial" charset="0"/>
                <a:cs typeface="Arial" charset="0"/>
              </a:rPr>
              <a:t>Take </a:t>
            </a:r>
            <a:r>
              <a:rPr lang="en-US" altLang="en-US" sz="1000" b="1">
                <a:latin typeface="Arial" charset="0"/>
                <a:cs typeface="Arial" charset="0"/>
              </a:rPr>
              <a:t>minutes</a:t>
            </a:r>
            <a:r>
              <a:rPr lang="en-US" altLang="en-US" sz="1000">
                <a:latin typeface="Arial" charset="0"/>
                <a:cs typeface="Arial" charset="0"/>
              </a:rPr>
              <a:t> at Board meetings </a:t>
            </a:r>
            <a:endParaRPr lang="en-US" altLang="en-US" sz="1000">
              <a:cs typeface="Times New Roman" charset="0"/>
            </a:endParaRPr>
          </a:p>
          <a:p>
            <a:pPr algn="just">
              <a:buFontTx/>
              <a:buChar char="•"/>
            </a:pPr>
            <a:r>
              <a:rPr lang="en-US" altLang="en-US" sz="1000">
                <a:latin typeface="Arial" charset="0"/>
                <a:cs typeface="Arial" charset="0"/>
              </a:rPr>
              <a:t>Plan and propose </a:t>
            </a:r>
            <a:r>
              <a:rPr lang="en-US" altLang="en-US" sz="1000" b="1">
                <a:latin typeface="Arial" charset="0"/>
                <a:cs typeface="Arial" charset="0"/>
              </a:rPr>
              <a:t>committee organization</a:t>
            </a:r>
            <a:r>
              <a:rPr lang="en-US" altLang="en-US" sz="1000">
                <a:latin typeface="Arial" charset="0"/>
                <a:cs typeface="Arial" charset="0"/>
              </a:rPr>
              <a:t> (with significant Board input) </a:t>
            </a:r>
            <a:endParaRPr lang="en-US" altLang="en-US" sz="1000">
              <a:cs typeface="Times New Roman" charset="0"/>
            </a:endParaRPr>
          </a:p>
          <a:p>
            <a:pPr algn="just">
              <a:buFontTx/>
              <a:buChar char="•"/>
            </a:pPr>
            <a:r>
              <a:rPr lang="en-US" altLang="en-US" sz="1000">
                <a:latin typeface="Arial" charset="0"/>
                <a:cs typeface="Arial" charset="0"/>
              </a:rPr>
              <a:t>Prepare </a:t>
            </a:r>
            <a:r>
              <a:rPr lang="en-US" altLang="en-US" sz="1000" b="1">
                <a:latin typeface="Arial" charset="0"/>
                <a:cs typeface="Arial" charset="0"/>
              </a:rPr>
              <a:t>exhibits, material, and proposals</a:t>
            </a:r>
            <a:r>
              <a:rPr lang="en-US" altLang="en-US" sz="1000">
                <a:latin typeface="Arial" charset="0"/>
                <a:cs typeface="Arial" charset="0"/>
              </a:rPr>
              <a:t> for Board and committees </a:t>
            </a:r>
            <a:endParaRPr lang="en-US" altLang="en-US" sz="1000">
              <a:cs typeface="Times New Roman" charset="0"/>
            </a:endParaRPr>
          </a:p>
          <a:p>
            <a:pPr algn="just">
              <a:buFontTx/>
              <a:buChar char="•"/>
            </a:pPr>
            <a:r>
              <a:rPr lang="en-US" altLang="en-US" sz="1000">
                <a:latin typeface="Arial" charset="0"/>
                <a:cs typeface="Arial" charset="0"/>
              </a:rPr>
              <a:t>Follow-up to </a:t>
            </a:r>
            <a:r>
              <a:rPr lang="en-US" altLang="en-US" sz="1000" b="1">
                <a:latin typeface="Arial" charset="0"/>
                <a:cs typeface="Arial" charset="0"/>
              </a:rPr>
              <a:t>ensure implementation</a:t>
            </a:r>
            <a:r>
              <a:rPr lang="en-US" altLang="en-US" sz="1000">
                <a:latin typeface="Arial" charset="0"/>
                <a:cs typeface="Arial" charset="0"/>
              </a:rPr>
              <a:t> of Board and committee decisions </a:t>
            </a:r>
            <a:endParaRPr lang="en-US" altLang="en-US" sz="1000">
              <a:cs typeface="Times New Roman" charset="0"/>
            </a:endParaRPr>
          </a:p>
          <a:p>
            <a:pPr algn="just">
              <a:buFontTx/>
              <a:buChar char="•"/>
            </a:pPr>
            <a:r>
              <a:rPr lang="en-US" altLang="en-US" sz="1000">
                <a:latin typeface="Arial" charset="0"/>
                <a:cs typeface="Arial" charset="0"/>
              </a:rPr>
              <a:t>Formulate </a:t>
            </a:r>
            <a:r>
              <a:rPr lang="en-US" altLang="en-US" sz="1000" b="1">
                <a:latin typeface="Arial" charset="0"/>
                <a:cs typeface="Arial" charset="0"/>
              </a:rPr>
              <a:t>annual objectives, </a:t>
            </a:r>
            <a:r>
              <a:rPr lang="en-US" altLang="en-US" sz="1000">
                <a:latin typeface="Arial" charset="0"/>
                <a:cs typeface="Arial" charset="0"/>
              </a:rPr>
              <a:t>provide input to the Board of Directors regarding </a:t>
            </a:r>
            <a:r>
              <a:rPr lang="en-US" altLang="en-US" sz="1000" b="1">
                <a:latin typeface="Arial" charset="0"/>
                <a:cs typeface="Arial" charset="0"/>
              </a:rPr>
              <a:t>long-range goals</a:t>
            </a:r>
            <a:r>
              <a:rPr lang="en-US" altLang="en-US" sz="1000">
                <a:latin typeface="Arial" charset="0"/>
                <a:cs typeface="Arial" charset="0"/>
              </a:rPr>
              <a:t> </a:t>
            </a:r>
            <a:endParaRPr lang="en-US" altLang="en-US" sz="1000">
              <a:cs typeface="Times New Roman" charset="0"/>
            </a:endParaRPr>
          </a:p>
          <a:p>
            <a:pPr algn="just">
              <a:buFontTx/>
              <a:buChar char="•"/>
            </a:pPr>
            <a:r>
              <a:rPr lang="en-US" altLang="en-US" sz="1000">
                <a:latin typeface="Arial" charset="0"/>
                <a:cs typeface="Arial" charset="0"/>
              </a:rPr>
              <a:t>Prepare </a:t>
            </a:r>
            <a:r>
              <a:rPr lang="en-US" altLang="en-US" sz="1000" b="1">
                <a:latin typeface="Arial" charset="0"/>
                <a:cs typeface="Arial" charset="0"/>
              </a:rPr>
              <a:t>performance reports</a:t>
            </a:r>
            <a:r>
              <a:rPr lang="en-US" altLang="en-US" sz="1000">
                <a:latin typeface="Arial" charset="0"/>
                <a:cs typeface="Arial" charset="0"/>
              </a:rPr>
              <a:t> on the achievement of goals and objectives </a:t>
            </a:r>
            <a:endParaRPr lang="en-US" altLang="en-US" sz="1000">
              <a:cs typeface="Times New Roman" charset="0"/>
            </a:endParaRPr>
          </a:p>
          <a:p>
            <a:endParaRPr lang="en-US" altLang="en-US" sz="1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9BEA4F-E8E7-4139-83E5-E1DD9FCB6FD9}" type="slidenum">
              <a:rPr lang="en-US" altLang="en-US"/>
              <a:pPr/>
              <a:t>4</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the discussion questions at the end of the presentation.  </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C54E2-DAF1-4FF2-A468-4116B000AB64}" type="slidenum">
              <a:rPr lang="en-US" altLang="en-US"/>
              <a:pPr/>
              <a:t>5</a:t>
            </a:fld>
            <a:endParaRPr lang="en-US" altLang="en-US"/>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p:txBody>
          <a:bodyPr/>
          <a:lstStyle/>
          <a:p>
            <a:pPr marL="228600" indent="-228600" algn="just"/>
            <a:r>
              <a:rPr lang="en-US" altLang="en-US" sz="1000">
                <a:latin typeface="Arial" charset="0"/>
                <a:cs typeface="Arial" charset="0"/>
              </a:rPr>
              <a:t>Associations should follow the following guidelines in their employment process in order to ensure compliance with employment law:</a:t>
            </a:r>
          </a:p>
          <a:p>
            <a:pPr marL="228600" indent="-228600" algn="just">
              <a:buFontTx/>
              <a:buAutoNum type="arabicPeriod"/>
            </a:pPr>
            <a:r>
              <a:rPr lang="en-US" altLang="en-US" sz="1000">
                <a:latin typeface="Arial" charset="0"/>
                <a:cs typeface="Arial" charset="0"/>
              </a:rPr>
              <a:t> Maintain </a:t>
            </a:r>
            <a:r>
              <a:rPr lang="en-US" altLang="en-US" sz="1000" b="1">
                <a:latin typeface="Arial" charset="0"/>
                <a:cs typeface="Arial" charset="0"/>
              </a:rPr>
              <a:t>written employee policies</a:t>
            </a:r>
            <a:r>
              <a:rPr lang="en-US" altLang="en-US" sz="1000">
                <a:latin typeface="Arial" charset="0"/>
                <a:cs typeface="Arial" charset="0"/>
              </a:rPr>
              <a:t> that are distributed to all employees. </a:t>
            </a:r>
            <a:endParaRPr lang="en-US" altLang="en-US" sz="1000"/>
          </a:p>
          <a:p>
            <a:pPr marL="228600" indent="-228600" algn="just">
              <a:buFontTx/>
              <a:buAutoNum type="arabicPeriod"/>
            </a:pPr>
            <a:r>
              <a:rPr lang="en-US" altLang="en-US" sz="1000">
                <a:latin typeface="Arial" charset="0"/>
                <a:cs typeface="Arial" charset="0"/>
              </a:rPr>
              <a:t>Maintain </a:t>
            </a:r>
            <a:r>
              <a:rPr lang="en-US" altLang="en-US" sz="1000" b="1">
                <a:latin typeface="Arial" charset="0"/>
                <a:cs typeface="Arial" charset="0"/>
              </a:rPr>
              <a:t>written, detailed job descriptions</a:t>
            </a:r>
            <a:r>
              <a:rPr lang="en-US" altLang="en-US" sz="1000">
                <a:latin typeface="Arial" charset="0"/>
                <a:cs typeface="Arial" charset="0"/>
              </a:rPr>
              <a:t>. </a:t>
            </a:r>
            <a:endParaRPr lang="en-US" altLang="en-US" sz="1000"/>
          </a:p>
          <a:p>
            <a:pPr marL="228600" indent="-228600" algn="just">
              <a:buFontTx/>
              <a:buAutoNum type="arabicPeriod"/>
            </a:pPr>
            <a:r>
              <a:rPr lang="en-US" altLang="en-US" sz="1000">
                <a:latin typeface="Arial" charset="0"/>
                <a:cs typeface="Arial" charset="0"/>
              </a:rPr>
              <a:t>Have an </a:t>
            </a:r>
            <a:r>
              <a:rPr lang="en-US" altLang="en-US" sz="1000" b="1">
                <a:latin typeface="Arial" charset="0"/>
                <a:cs typeface="Arial" charset="0"/>
              </a:rPr>
              <a:t>attorney</a:t>
            </a:r>
            <a:r>
              <a:rPr lang="en-US" altLang="en-US" sz="1000">
                <a:latin typeface="Arial" charset="0"/>
                <a:cs typeface="Arial" charset="0"/>
              </a:rPr>
              <a:t> review job descriptions, job applications, employee contracts and employee policies every 3 – 5 years, or whenever the documents have undergone significant revisions. </a:t>
            </a:r>
            <a:endParaRPr lang="en-US" altLang="en-US" sz="1000"/>
          </a:p>
          <a:p>
            <a:pPr marL="228600" indent="-228600" algn="just">
              <a:buFontTx/>
              <a:buAutoNum type="arabicPeriod"/>
            </a:pPr>
            <a:r>
              <a:rPr lang="en-US" altLang="en-US" sz="1000">
                <a:latin typeface="Arial" charset="0"/>
                <a:cs typeface="Arial" charset="0"/>
              </a:rPr>
              <a:t>Conduct </a:t>
            </a:r>
            <a:r>
              <a:rPr lang="en-US" altLang="en-US" sz="1000" b="1">
                <a:latin typeface="Arial" charset="0"/>
                <a:cs typeface="Arial" charset="0"/>
              </a:rPr>
              <a:t>interviews</a:t>
            </a:r>
            <a:r>
              <a:rPr lang="en-US" altLang="en-US" sz="1000">
                <a:latin typeface="Arial" charset="0"/>
                <a:cs typeface="Arial" charset="0"/>
              </a:rPr>
              <a:t> in a manner that complies with state and federal law. </a:t>
            </a:r>
            <a:endParaRPr lang="en-US" altLang="en-US" sz="1000"/>
          </a:p>
          <a:p>
            <a:pPr marL="228600" indent="-228600" algn="just">
              <a:buFontTx/>
              <a:buAutoNum type="arabicPeriod"/>
            </a:pPr>
            <a:r>
              <a:rPr lang="en-US" altLang="en-US" sz="1000" b="1">
                <a:latin typeface="Arial" charset="0"/>
                <a:cs typeface="Arial" charset="0"/>
              </a:rPr>
              <a:t>Recruit widely</a:t>
            </a:r>
            <a:r>
              <a:rPr lang="en-US" altLang="en-US" sz="1000">
                <a:latin typeface="Arial" charset="0"/>
                <a:cs typeface="Arial" charset="0"/>
              </a:rPr>
              <a:t> for open positions. </a:t>
            </a:r>
            <a:endParaRPr lang="en-US" altLang="en-US" sz="1000"/>
          </a:p>
          <a:p>
            <a:pPr marL="228600" indent="-228600" algn="just">
              <a:buFontTx/>
              <a:buAutoNum type="arabicPeriod"/>
            </a:pPr>
            <a:r>
              <a:rPr lang="en-US" altLang="en-US" sz="1000">
                <a:latin typeface="Arial" charset="0"/>
                <a:cs typeface="Arial" charset="0"/>
              </a:rPr>
              <a:t>Maintain clearly written procedures for the </a:t>
            </a:r>
            <a:r>
              <a:rPr lang="en-US" altLang="en-US" sz="1000" b="1">
                <a:latin typeface="Arial" charset="0"/>
                <a:cs typeface="Arial" charset="0"/>
              </a:rPr>
              <a:t>discipline and termination</a:t>
            </a:r>
            <a:r>
              <a:rPr lang="en-US" altLang="en-US" sz="1000">
                <a:latin typeface="Arial" charset="0"/>
                <a:cs typeface="Arial" charset="0"/>
              </a:rPr>
              <a:t> of employees, and follow these procedures consistently. </a:t>
            </a:r>
            <a:endParaRPr lang="en-US" altLang="en-US" sz="1000"/>
          </a:p>
          <a:p>
            <a:pPr marL="228600" indent="-228600" algn="just">
              <a:buFontTx/>
              <a:buAutoNum type="arabicPeriod"/>
            </a:pPr>
            <a:r>
              <a:rPr lang="en-US" altLang="en-US" sz="1000">
                <a:latin typeface="Arial" charset="0"/>
                <a:cs typeface="Arial" charset="0"/>
              </a:rPr>
              <a:t>Require</a:t>
            </a:r>
            <a:r>
              <a:rPr lang="en-US" altLang="en-US" sz="1000" b="1">
                <a:latin typeface="Arial" charset="0"/>
                <a:cs typeface="Arial" charset="0"/>
              </a:rPr>
              <a:t> at-will employees</a:t>
            </a:r>
            <a:r>
              <a:rPr lang="en-US" altLang="en-US" sz="1000">
                <a:latin typeface="Arial" charset="0"/>
                <a:cs typeface="Arial" charset="0"/>
              </a:rPr>
              <a:t> to sign a disclaimer upon their hiring which clearly states that they may be terminated at any time, with or without notice.  </a:t>
            </a:r>
            <a:endParaRPr lang="en-US" altLang="en-US" sz="1000"/>
          </a:p>
          <a:p>
            <a:pPr marL="228600" indent="-228600" algn="just">
              <a:buFontTx/>
              <a:buAutoNum type="arabicPeriod"/>
            </a:pPr>
            <a:r>
              <a:rPr lang="en-US" altLang="en-US" sz="1000">
                <a:latin typeface="Arial" charset="0"/>
                <a:cs typeface="Arial" charset="0"/>
              </a:rPr>
              <a:t>Review association staff review employee </a:t>
            </a:r>
            <a:r>
              <a:rPr lang="en-US" altLang="en-US" sz="1000" b="1">
                <a:latin typeface="Arial" charset="0"/>
                <a:cs typeface="Arial" charset="0"/>
              </a:rPr>
              <a:t>benefit plans</a:t>
            </a:r>
            <a:r>
              <a:rPr lang="en-US" altLang="en-US" sz="1000">
                <a:latin typeface="Arial" charset="0"/>
                <a:cs typeface="Arial" charset="0"/>
              </a:rPr>
              <a:t> regularly, and understand employee rights and responsibilities under those plans.  </a:t>
            </a:r>
            <a:endParaRPr lang="en-US" altLang="en-US" sz="1000"/>
          </a:p>
          <a:p>
            <a:pPr marL="228600" indent="-228600" algn="just">
              <a:buFontTx/>
              <a:buAutoNum type="arabicPeriod"/>
            </a:pPr>
            <a:r>
              <a:rPr lang="en-US" altLang="en-US" sz="1000">
                <a:latin typeface="Arial" charset="0"/>
                <a:cs typeface="Arial" charset="0"/>
              </a:rPr>
              <a:t>Require that </a:t>
            </a:r>
            <a:r>
              <a:rPr lang="en-US" altLang="en-US" sz="1000" b="1">
                <a:latin typeface="Arial" charset="0"/>
                <a:cs typeface="Arial" charset="0"/>
              </a:rPr>
              <a:t>hotel and other meeting contracts</a:t>
            </a:r>
            <a:r>
              <a:rPr lang="en-US" altLang="en-US" sz="1000">
                <a:latin typeface="Arial" charset="0"/>
                <a:cs typeface="Arial" charset="0"/>
              </a:rPr>
              <a:t> include provisions indemnifying the association against the negligence of the hotel or other facility.  </a:t>
            </a:r>
            <a:endParaRPr lang="en-US" altLang="en-US" sz="1000"/>
          </a:p>
          <a:p>
            <a:pPr marL="228600" indent="-228600" algn="just">
              <a:buFontTx/>
              <a:buAutoNum type="arabicPeriod"/>
            </a:pPr>
            <a:r>
              <a:rPr lang="en-US" altLang="en-US" sz="1000">
                <a:latin typeface="Arial" charset="0"/>
                <a:cs typeface="Arial" charset="0"/>
              </a:rPr>
              <a:t> Keep all </a:t>
            </a:r>
            <a:r>
              <a:rPr lang="en-US" altLang="en-US" sz="1000" b="1">
                <a:latin typeface="Arial" charset="0"/>
                <a:cs typeface="Arial" charset="0"/>
              </a:rPr>
              <a:t>personnel records</a:t>
            </a:r>
            <a:r>
              <a:rPr lang="en-US" altLang="en-US" sz="1000">
                <a:latin typeface="Arial" charset="0"/>
                <a:cs typeface="Arial" charset="0"/>
              </a:rPr>
              <a:t> confidential, with access provided only to those with a specific need to know the information.  </a:t>
            </a:r>
            <a:endParaRPr lang="en-US" altLang="en-US" sz="1000"/>
          </a:p>
          <a:p>
            <a:pPr marL="228600" indent="-228600"/>
            <a:endParaRPr lang="en-US" altLang="en-US"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3476ED-AFDE-4636-8150-F6210F1BE921}" type="slidenum">
              <a:rPr lang="en-US" altLang="en-US"/>
              <a:pPr/>
              <a:t>7</a:t>
            </a:fld>
            <a:endParaRPr lang="en-US" altLang="en-US"/>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pPr algn="just"/>
            <a:r>
              <a:rPr lang="en-US" altLang="en-US" b="1">
                <a:latin typeface="Arial" charset="0"/>
                <a:cs typeface="Arial" charset="0"/>
              </a:rPr>
              <a:t>Manual of Policies and Procedures </a:t>
            </a:r>
          </a:p>
          <a:p>
            <a:pPr algn="just"/>
            <a:r>
              <a:rPr lang="en-US" altLang="en-US" b="1">
                <a:latin typeface="Arial" charset="0"/>
                <a:cs typeface="Arial" charset="0"/>
              </a:rPr>
              <a:t> </a:t>
            </a:r>
            <a:endParaRPr lang="en-US" altLang="en-US">
              <a:cs typeface="Times New Roman" charset="0"/>
            </a:endParaRPr>
          </a:p>
          <a:p>
            <a:pPr algn="just"/>
            <a:r>
              <a:rPr lang="en-US" altLang="en-US">
                <a:latin typeface="Arial" charset="0"/>
                <a:cs typeface="Arial" charset="0"/>
              </a:rPr>
              <a:t>An association’s Articles of Incorporation and Bylaws usually contain only the most fundamental and general provisions for association management.  Where substantial detail and explanation for association operations is necessary, a manual of policies and procedures is advisable.  The manual may be known alternately as an administrative guide, association rules, a compilation of Board resolutions, an operations handbook, or an office manual.    </a:t>
            </a:r>
          </a:p>
          <a:p>
            <a:pPr algn="just"/>
            <a:r>
              <a:rPr lang="en-US" altLang="en-US">
                <a:latin typeface="Arial" charset="0"/>
                <a:cs typeface="Arial" charset="0"/>
              </a:rPr>
              <a:t> </a:t>
            </a:r>
            <a:endParaRPr lang="en-US" altLang="en-US">
              <a:cs typeface="Times New Roman" charset="0"/>
            </a:endParaRPr>
          </a:p>
          <a:p>
            <a:pPr algn="just"/>
            <a:r>
              <a:rPr lang="en-US" altLang="en-US">
                <a:latin typeface="Arial" charset="0"/>
                <a:cs typeface="Arial" charset="0"/>
              </a:rPr>
              <a:t>The manual of policies and procedures may be viewed as an agreement between the association and its professional management staff.  It is typically drafted, adopted and amended under the authority of the Board of Directors.  To be most useful to the organization, the manual should only be modified by the Board of Directors.  This manual is an expansion of the terms of formation and operation of the association in accordance with the Articles of Incorporation and bylaws, and should not in any way contradict those two documents.  However, it also should not repeat the provisions of those governing documents. </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CA139F-666F-4E39-B2F8-B752EBC41144}" type="slidenum">
              <a:rPr lang="en-US" altLang="en-US"/>
              <a:pPr/>
              <a:t>8</a:t>
            </a:fld>
            <a:endParaRPr lang="en-US" altLang="en-US"/>
          </a:p>
        </p:txBody>
      </p:sp>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p:txBody>
          <a:bodyPr/>
          <a:lstStyle/>
          <a:p>
            <a:pPr algn="just"/>
            <a:r>
              <a:rPr lang="en-US" altLang="en-US" sz="1000" u="sng">
                <a:latin typeface="Arial" charset="0"/>
                <a:cs typeface="Arial" charset="0"/>
              </a:rPr>
              <a:t>Associations may want to include the following items in their policy manuals:</a:t>
            </a:r>
            <a:endParaRPr lang="en-US" altLang="en-US" sz="1000">
              <a:latin typeface="Arial" charset="0"/>
              <a:cs typeface="Arial" charset="0"/>
            </a:endParaRPr>
          </a:p>
          <a:p>
            <a:pPr algn="just">
              <a:buFontTx/>
              <a:buChar char="•"/>
            </a:pPr>
            <a:r>
              <a:rPr lang="en-US" altLang="en-US" sz="1000">
                <a:latin typeface="Arial" charset="0"/>
                <a:cs typeface="Arial" charset="0"/>
              </a:rPr>
              <a:t>Procedures for operating each of the association’s </a:t>
            </a:r>
            <a:r>
              <a:rPr lang="en-US" altLang="en-US" sz="1000" b="1">
                <a:latin typeface="Arial" charset="0"/>
                <a:cs typeface="Arial" charset="0"/>
              </a:rPr>
              <a:t>regular activities</a:t>
            </a:r>
            <a:r>
              <a:rPr lang="en-US" altLang="en-US" sz="1000">
                <a:latin typeface="Arial" charset="0"/>
                <a:cs typeface="Arial" charset="0"/>
              </a:rPr>
              <a:t> and programs </a:t>
            </a:r>
          </a:p>
          <a:p>
            <a:pPr algn="just">
              <a:buFontTx/>
              <a:buChar char="•"/>
            </a:pPr>
            <a:r>
              <a:rPr lang="en-US" altLang="en-US" sz="1000" b="1">
                <a:latin typeface="Arial" charset="0"/>
                <a:cs typeface="Arial" charset="0"/>
              </a:rPr>
              <a:t>Authority </a:t>
            </a:r>
            <a:r>
              <a:rPr lang="en-US" altLang="en-US" sz="1000">
                <a:latin typeface="Arial" charset="0"/>
                <a:cs typeface="Arial" charset="0"/>
              </a:rPr>
              <a:t>of each association staff member</a:t>
            </a:r>
          </a:p>
          <a:p>
            <a:pPr algn="just">
              <a:buFontTx/>
              <a:buChar char="•"/>
            </a:pPr>
            <a:r>
              <a:rPr lang="en-US" altLang="en-US" sz="1000" b="1">
                <a:latin typeface="Arial" charset="0"/>
                <a:cs typeface="Arial" charset="0"/>
              </a:rPr>
              <a:t>Employee</a:t>
            </a:r>
            <a:r>
              <a:rPr lang="en-US" altLang="en-US" sz="1000">
                <a:latin typeface="Arial" charset="0"/>
                <a:cs typeface="Arial" charset="0"/>
              </a:rPr>
              <a:t> obligations and benefits </a:t>
            </a:r>
          </a:p>
          <a:p>
            <a:pPr algn="just">
              <a:buFontTx/>
              <a:buChar char="•"/>
            </a:pPr>
            <a:r>
              <a:rPr lang="en-US" altLang="en-US" sz="1000">
                <a:latin typeface="Arial" charset="0"/>
                <a:cs typeface="Arial" charset="0"/>
              </a:rPr>
              <a:t>Specific information on </a:t>
            </a:r>
            <a:r>
              <a:rPr lang="en-US" altLang="en-US" sz="1000" b="1">
                <a:latin typeface="Arial" charset="0"/>
                <a:cs typeface="Arial" charset="0"/>
              </a:rPr>
              <a:t>dues structure</a:t>
            </a:r>
            <a:r>
              <a:rPr lang="en-US" altLang="en-US" sz="1000">
                <a:latin typeface="Arial" charset="0"/>
                <a:cs typeface="Arial" charset="0"/>
              </a:rPr>
              <a:t> (i.e., dues amounts, time and method of payment, and procedures to be followed on nonpayment)</a:t>
            </a:r>
          </a:p>
          <a:p>
            <a:pPr algn="just">
              <a:buFontTx/>
              <a:buChar char="•"/>
            </a:pPr>
            <a:r>
              <a:rPr lang="en-US" altLang="en-US" sz="1000" b="1">
                <a:latin typeface="Arial" charset="0"/>
                <a:cs typeface="Arial" charset="0"/>
              </a:rPr>
              <a:t>Fees</a:t>
            </a:r>
            <a:r>
              <a:rPr lang="en-US" altLang="en-US" sz="1000">
                <a:latin typeface="Arial" charset="0"/>
                <a:cs typeface="Arial" charset="0"/>
              </a:rPr>
              <a:t> for association services, including member and nonmember fees</a:t>
            </a:r>
          </a:p>
          <a:p>
            <a:pPr algn="just">
              <a:buFontTx/>
              <a:buChar char="•"/>
            </a:pPr>
            <a:r>
              <a:rPr lang="en-US" altLang="en-US" sz="1000">
                <a:latin typeface="Arial" charset="0"/>
                <a:cs typeface="Arial" charset="0"/>
              </a:rPr>
              <a:t>Policies regarding association </a:t>
            </a:r>
            <a:r>
              <a:rPr lang="en-US" altLang="en-US" sz="1000" b="1">
                <a:latin typeface="Arial" charset="0"/>
                <a:cs typeface="Arial" charset="0"/>
              </a:rPr>
              <a:t>political activity</a:t>
            </a:r>
            <a:r>
              <a:rPr lang="en-US" altLang="en-US" sz="1000">
                <a:latin typeface="Arial" charset="0"/>
                <a:cs typeface="Arial" charset="0"/>
              </a:rPr>
              <a:t> </a:t>
            </a:r>
          </a:p>
          <a:p>
            <a:pPr algn="just">
              <a:buFontTx/>
              <a:buChar char="•"/>
            </a:pPr>
            <a:r>
              <a:rPr lang="en-US" altLang="en-US" sz="1000" b="1">
                <a:latin typeface="Arial" charset="0"/>
                <a:cs typeface="Arial" charset="0"/>
              </a:rPr>
              <a:t>Membership application</a:t>
            </a:r>
            <a:r>
              <a:rPr lang="en-US" altLang="en-US" sz="1000">
                <a:latin typeface="Arial" charset="0"/>
                <a:cs typeface="Arial" charset="0"/>
              </a:rPr>
              <a:t> processing</a:t>
            </a:r>
          </a:p>
          <a:p>
            <a:pPr algn="just">
              <a:buFontTx/>
              <a:buChar char="•"/>
            </a:pPr>
            <a:r>
              <a:rPr lang="en-US" altLang="en-US" sz="1000">
                <a:latin typeface="Arial" charset="0"/>
                <a:cs typeface="Arial" charset="0"/>
              </a:rPr>
              <a:t>Maintenance, use, and protection of </a:t>
            </a:r>
            <a:r>
              <a:rPr lang="en-US" altLang="en-US" sz="1000" b="1">
                <a:latin typeface="Arial" charset="0"/>
                <a:cs typeface="Arial" charset="0"/>
              </a:rPr>
              <a:t>mailing lists</a:t>
            </a:r>
            <a:endParaRPr lang="en-US" altLang="en-US" sz="1000">
              <a:latin typeface="Arial" charset="0"/>
              <a:cs typeface="Arial" charset="0"/>
            </a:endParaRPr>
          </a:p>
          <a:p>
            <a:pPr algn="just">
              <a:buFontTx/>
              <a:buChar char="•"/>
            </a:pPr>
            <a:r>
              <a:rPr lang="en-US" altLang="en-US" sz="1000">
                <a:latin typeface="Arial" charset="0"/>
                <a:cs typeface="Arial" charset="0"/>
              </a:rPr>
              <a:t>Access and use of outside </a:t>
            </a:r>
            <a:r>
              <a:rPr lang="en-US" altLang="en-US" sz="1000" b="1">
                <a:latin typeface="Arial" charset="0"/>
                <a:cs typeface="Arial" charset="0"/>
              </a:rPr>
              <a:t>consultants</a:t>
            </a:r>
            <a:endParaRPr lang="en-US" altLang="en-US" sz="1000">
              <a:latin typeface="Arial" charset="0"/>
              <a:cs typeface="Arial" charset="0"/>
            </a:endParaRPr>
          </a:p>
          <a:p>
            <a:pPr>
              <a:buFontTx/>
              <a:buChar char="•"/>
            </a:pPr>
            <a:r>
              <a:rPr lang="en-US" altLang="en-US" sz="1000" b="1">
                <a:latin typeface="Arial" charset="0"/>
                <a:cs typeface="Times New Roman" charset="0"/>
              </a:rPr>
              <a:t>Meetings procedures</a:t>
            </a:r>
            <a:r>
              <a:rPr lang="en-US" altLang="en-US" sz="1000">
                <a:latin typeface="Arial" charset="0"/>
                <a:cs typeface="Times New Roman" charset="0"/>
              </a:rPr>
              <a:t>, including notices, agenda and minutes </a:t>
            </a:r>
          </a:p>
          <a:p>
            <a:pPr algn="just">
              <a:buFontTx/>
              <a:buChar char="•"/>
            </a:pPr>
            <a:r>
              <a:rPr lang="en-US" altLang="en-US" sz="1000" b="1">
                <a:latin typeface="Arial" charset="0"/>
                <a:cs typeface="Arial" charset="0"/>
              </a:rPr>
              <a:t>Office procedures</a:t>
            </a:r>
            <a:r>
              <a:rPr lang="en-US" altLang="en-US" sz="1000">
                <a:latin typeface="Arial" charset="0"/>
                <a:cs typeface="Arial" charset="0"/>
              </a:rPr>
              <a:t> for handling inquiries or requests from members, directors or officers </a:t>
            </a:r>
          </a:p>
          <a:p>
            <a:pPr algn="just">
              <a:buFontTx/>
              <a:buChar char="•"/>
            </a:pPr>
            <a:r>
              <a:rPr lang="en-US" altLang="en-US" sz="1000" b="1">
                <a:latin typeface="Arial" charset="0"/>
                <a:cs typeface="Arial" charset="0"/>
              </a:rPr>
              <a:t>Operation of committees</a:t>
            </a:r>
            <a:r>
              <a:rPr lang="en-US" altLang="en-US" sz="1000">
                <a:latin typeface="Arial" charset="0"/>
                <a:cs typeface="Arial" charset="0"/>
              </a:rPr>
              <a:t>, committee chairperson responsibilities, and lines of reporting by committees</a:t>
            </a:r>
          </a:p>
          <a:p>
            <a:pPr algn="just">
              <a:buFontTx/>
              <a:buChar char="•"/>
            </a:pPr>
            <a:r>
              <a:rPr lang="en-US" altLang="en-US" sz="1000" b="1">
                <a:latin typeface="Arial" charset="0"/>
                <a:cs typeface="Arial" charset="0"/>
              </a:rPr>
              <a:t>Association records</a:t>
            </a:r>
            <a:r>
              <a:rPr lang="en-US" altLang="en-US" sz="1000">
                <a:latin typeface="Arial" charset="0"/>
                <a:cs typeface="Arial" charset="0"/>
              </a:rPr>
              <a:t>, including document retention and access by staff, officers, directors, members, and the public or the press</a:t>
            </a:r>
          </a:p>
          <a:p>
            <a:pPr algn="just">
              <a:buFontTx/>
              <a:buChar char="•"/>
            </a:pPr>
            <a:r>
              <a:rPr lang="en-US" altLang="en-US" sz="1000">
                <a:latin typeface="Arial" charset="0"/>
                <a:cs typeface="Arial" charset="0"/>
              </a:rPr>
              <a:t>Procedures for maintaining </a:t>
            </a:r>
            <a:r>
              <a:rPr lang="en-US" altLang="en-US" sz="1000" b="1">
                <a:latin typeface="Arial" charset="0"/>
                <a:cs typeface="Arial" charset="0"/>
              </a:rPr>
              <a:t>trademarks and copyrights</a:t>
            </a:r>
            <a:r>
              <a:rPr lang="en-US" altLang="en-US" sz="1000">
                <a:latin typeface="Arial" charset="0"/>
                <a:cs typeface="Arial" charset="0"/>
              </a:rPr>
              <a:t> </a:t>
            </a:r>
          </a:p>
          <a:p>
            <a:pPr algn="just">
              <a:buFontTx/>
              <a:buChar char="•"/>
            </a:pPr>
            <a:r>
              <a:rPr lang="en-US" altLang="en-US" sz="1000">
                <a:latin typeface="Arial" charset="0"/>
                <a:cs typeface="Arial" charset="0"/>
              </a:rPr>
              <a:t>Standards for </a:t>
            </a:r>
            <a:r>
              <a:rPr lang="en-US" altLang="en-US" sz="1000" b="1">
                <a:latin typeface="Arial" charset="0"/>
                <a:cs typeface="Arial" charset="0"/>
              </a:rPr>
              <a:t>association sponsorship</a:t>
            </a:r>
            <a:r>
              <a:rPr lang="en-US" altLang="en-US" sz="1000">
                <a:latin typeface="Arial" charset="0"/>
                <a:cs typeface="Arial" charset="0"/>
              </a:rPr>
              <a:t>, endorsement, approval, or other relationships with vendors’ products or services </a:t>
            </a:r>
          </a:p>
          <a:p>
            <a:pPr algn="just">
              <a:buFontTx/>
              <a:buChar char="•"/>
            </a:pPr>
            <a:r>
              <a:rPr lang="en-US" altLang="en-US" sz="1000">
                <a:latin typeface="Arial" charset="0"/>
                <a:cs typeface="Arial" charset="0"/>
              </a:rPr>
              <a:t>Criteria and procedures for acquiring and maintaining all lines of </a:t>
            </a:r>
            <a:r>
              <a:rPr lang="en-US" altLang="en-US" sz="1000" b="1">
                <a:latin typeface="Arial" charset="0"/>
                <a:cs typeface="Arial" charset="0"/>
              </a:rPr>
              <a:t>insurance </a:t>
            </a:r>
            <a:r>
              <a:rPr lang="en-US" altLang="en-US" sz="1000">
                <a:latin typeface="Arial" charset="0"/>
                <a:cs typeface="Arial" charset="0"/>
              </a:rPr>
              <a:t>for the association and its employees</a:t>
            </a:r>
          </a:p>
          <a:p>
            <a:pPr algn="just">
              <a:buFontTx/>
              <a:buChar char="•"/>
            </a:pPr>
            <a:r>
              <a:rPr lang="en-US" altLang="en-US" sz="1000">
                <a:latin typeface="Arial" charset="0"/>
                <a:cs typeface="Arial" charset="0"/>
              </a:rPr>
              <a:t>Procedures, deadlines and responsibilities for producing association </a:t>
            </a:r>
            <a:r>
              <a:rPr lang="en-US" altLang="en-US" sz="1000" b="1">
                <a:latin typeface="Arial" charset="0"/>
                <a:cs typeface="Arial" charset="0"/>
              </a:rPr>
              <a:t>publications</a:t>
            </a:r>
            <a:endParaRPr lang="en-US" altLang="en-US" sz="1000">
              <a:latin typeface="Arial" charset="0"/>
              <a:cs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E32DAF-2A92-4474-8028-1D3E612A30FD}" type="slidenum">
              <a:rPr lang="en-US" altLang="en-US"/>
              <a:pPr/>
              <a:t>10</a:t>
            </a:fld>
            <a:endParaRPr lang="en-US" alt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pPr algn="just"/>
            <a:r>
              <a:rPr lang="en-US" altLang="en-US" sz="1000">
                <a:latin typeface="Arial" charset="0"/>
                <a:cs typeface="Arial" charset="0"/>
              </a:rPr>
              <a:t>The actual policies adopted by an association as guidelines for managing staff will vary from organization to organization, dependent on size, number of employees, benefits offered, etc.    </a:t>
            </a:r>
          </a:p>
          <a:p>
            <a:pPr algn="just"/>
            <a:r>
              <a:rPr lang="en-US" altLang="en-US" sz="1000" u="sng">
                <a:latin typeface="Arial" charset="0"/>
                <a:cs typeface="Arial" charset="0"/>
              </a:rPr>
              <a:t>Employee handbooks may contain the following information:</a:t>
            </a:r>
            <a:endParaRPr lang="en-US" altLang="en-US" sz="1000">
              <a:cs typeface="Times New Roman" charset="0"/>
            </a:endParaRPr>
          </a:p>
          <a:p>
            <a:pPr algn="just">
              <a:buFontTx/>
              <a:buChar char="•"/>
            </a:pPr>
            <a:r>
              <a:rPr lang="en-US" altLang="en-US" sz="1000" b="1">
                <a:latin typeface="Arial" charset="0"/>
                <a:cs typeface="Arial" charset="0"/>
              </a:rPr>
              <a:t>Acknowledgement form</a:t>
            </a:r>
            <a:r>
              <a:rPr lang="en-US" altLang="en-US" sz="1000">
                <a:latin typeface="Arial" charset="0"/>
                <a:cs typeface="Arial" charset="0"/>
              </a:rPr>
              <a:t> to be signed by every new employee. You should make sure the employee knows that it is their responsibility to read and understand the company handbook, preferably within the first two weeks of employment. </a:t>
            </a:r>
            <a:endParaRPr lang="en-US" altLang="en-US" sz="1000">
              <a:cs typeface="Times New Roman" charset="0"/>
            </a:endParaRPr>
          </a:p>
          <a:p>
            <a:pPr>
              <a:buFontTx/>
              <a:buChar char="•"/>
            </a:pPr>
            <a:r>
              <a:rPr lang="en-US" altLang="en-US" sz="1000">
                <a:latin typeface="Arial" charset="0"/>
                <a:cs typeface="Arial" charset="0"/>
              </a:rPr>
              <a:t>Short </a:t>
            </a:r>
            <a:r>
              <a:rPr lang="en-US" altLang="en-US" sz="1000" b="1">
                <a:latin typeface="Arial" charset="0"/>
                <a:cs typeface="Arial" charset="0"/>
              </a:rPr>
              <a:t>history </a:t>
            </a:r>
            <a:r>
              <a:rPr lang="en-US" altLang="en-US" sz="1000">
                <a:latin typeface="Arial" charset="0"/>
                <a:cs typeface="Arial" charset="0"/>
              </a:rPr>
              <a:t>of the organization, with descriptions of organization goals, values and beliefs</a:t>
            </a:r>
            <a:endParaRPr lang="en-US" altLang="en-US" sz="1000">
              <a:cs typeface="Times New Roman" charset="0"/>
            </a:endParaRPr>
          </a:p>
          <a:p>
            <a:pPr>
              <a:buFontTx/>
              <a:buChar char="•"/>
            </a:pPr>
            <a:r>
              <a:rPr lang="en-US" altLang="en-US" sz="1000" b="1">
                <a:latin typeface="Arial" charset="0"/>
                <a:cs typeface="Arial" charset="0"/>
              </a:rPr>
              <a:t>Equal Opportunity</a:t>
            </a:r>
            <a:r>
              <a:rPr lang="en-US" altLang="en-US" sz="1000">
                <a:latin typeface="Arial" charset="0"/>
                <a:cs typeface="Arial" charset="0"/>
              </a:rPr>
              <a:t> notice </a:t>
            </a:r>
            <a:endParaRPr lang="en-US" altLang="en-US" sz="1000">
              <a:cs typeface="Times New Roman" charset="0"/>
            </a:endParaRPr>
          </a:p>
          <a:p>
            <a:pPr>
              <a:buFontTx/>
              <a:buChar char="•"/>
            </a:pPr>
            <a:r>
              <a:rPr lang="en-US" altLang="en-US" sz="1000">
                <a:latin typeface="Arial" charset="0"/>
                <a:cs typeface="Arial" charset="0"/>
              </a:rPr>
              <a:t>Employee </a:t>
            </a:r>
            <a:r>
              <a:rPr lang="en-US" altLang="en-US" sz="1000" b="1">
                <a:latin typeface="Arial" charset="0"/>
                <a:cs typeface="Arial" charset="0"/>
              </a:rPr>
              <a:t>attendance</a:t>
            </a:r>
            <a:r>
              <a:rPr lang="en-US" altLang="en-US" sz="1000">
                <a:latin typeface="Arial" charset="0"/>
                <a:cs typeface="Arial" charset="0"/>
              </a:rPr>
              <a:t> policies </a:t>
            </a:r>
            <a:endParaRPr lang="en-US" altLang="en-US" sz="1000">
              <a:cs typeface="Times New Roman" charset="0"/>
            </a:endParaRPr>
          </a:p>
          <a:p>
            <a:pPr>
              <a:buFontTx/>
              <a:buChar char="•"/>
            </a:pPr>
            <a:r>
              <a:rPr lang="en-US" altLang="en-US" sz="1000">
                <a:latin typeface="Arial" charset="0"/>
                <a:cs typeface="Arial" charset="0"/>
              </a:rPr>
              <a:t>Use of </a:t>
            </a:r>
            <a:r>
              <a:rPr lang="en-US" altLang="en-US" sz="1000" b="1">
                <a:latin typeface="Arial" charset="0"/>
                <a:cs typeface="Arial" charset="0"/>
              </a:rPr>
              <a:t>company property</a:t>
            </a:r>
            <a:r>
              <a:rPr lang="en-US" altLang="en-US" sz="1000">
                <a:latin typeface="Arial" charset="0"/>
                <a:cs typeface="Arial" charset="0"/>
              </a:rPr>
              <a:t>, including computer usage</a:t>
            </a:r>
            <a:endParaRPr lang="en-US" altLang="en-US" sz="1000">
              <a:cs typeface="Times New Roman" charset="0"/>
            </a:endParaRPr>
          </a:p>
          <a:p>
            <a:pPr>
              <a:buFontTx/>
              <a:buChar char="•"/>
            </a:pPr>
            <a:r>
              <a:rPr lang="en-US" altLang="en-US" sz="1000" b="1">
                <a:latin typeface="Arial" charset="0"/>
                <a:cs typeface="Arial" charset="0"/>
              </a:rPr>
              <a:t>Confidentiality</a:t>
            </a:r>
            <a:r>
              <a:rPr lang="en-US" altLang="en-US" sz="1000">
                <a:latin typeface="Arial" charset="0"/>
                <a:cs typeface="Arial" charset="0"/>
              </a:rPr>
              <a:t> expectations</a:t>
            </a:r>
            <a:endParaRPr lang="en-US" altLang="en-US" sz="1000">
              <a:cs typeface="Times New Roman" charset="0"/>
            </a:endParaRPr>
          </a:p>
          <a:p>
            <a:pPr>
              <a:buFontTx/>
              <a:buChar char="•"/>
            </a:pPr>
            <a:r>
              <a:rPr lang="en-US" altLang="en-US" sz="1000" b="1">
                <a:latin typeface="Arial" charset="0"/>
                <a:cs typeface="Arial" charset="0"/>
              </a:rPr>
              <a:t>Dress </a:t>
            </a:r>
            <a:r>
              <a:rPr lang="en-US" altLang="en-US" sz="1000">
                <a:latin typeface="Arial" charset="0"/>
                <a:cs typeface="Arial" charset="0"/>
              </a:rPr>
              <a:t>code restrictions </a:t>
            </a:r>
            <a:endParaRPr lang="en-US" altLang="en-US" sz="1000">
              <a:cs typeface="Times New Roman" charset="0"/>
            </a:endParaRPr>
          </a:p>
          <a:p>
            <a:pPr>
              <a:buFontTx/>
              <a:buChar char="•"/>
            </a:pPr>
            <a:r>
              <a:rPr lang="en-US" altLang="en-US" sz="1000" b="1">
                <a:latin typeface="Arial" charset="0"/>
                <a:cs typeface="Arial" charset="0"/>
              </a:rPr>
              <a:t>Safety </a:t>
            </a:r>
            <a:r>
              <a:rPr lang="en-US" altLang="en-US" sz="1000">
                <a:latin typeface="Arial" charset="0"/>
                <a:cs typeface="Arial" charset="0"/>
              </a:rPr>
              <a:t>and accident rules </a:t>
            </a:r>
            <a:endParaRPr lang="en-US" altLang="en-US" sz="1000">
              <a:cs typeface="Times New Roman" charset="0"/>
            </a:endParaRPr>
          </a:p>
          <a:p>
            <a:pPr>
              <a:buFontTx/>
              <a:buChar char="•"/>
            </a:pPr>
            <a:r>
              <a:rPr lang="en-US" altLang="en-US" sz="1000" b="1">
                <a:latin typeface="Arial" charset="0"/>
                <a:cs typeface="Arial" charset="0"/>
              </a:rPr>
              <a:t>Anti-substance abuse</a:t>
            </a:r>
            <a:r>
              <a:rPr lang="en-US" altLang="en-US" sz="1000">
                <a:latin typeface="Arial" charset="0"/>
                <a:cs typeface="Arial" charset="0"/>
              </a:rPr>
              <a:t> statement</a:t>
            </a:r>
            <a:endParaRPr lang="en-US" altLang="en-US" sz="1000">
              <a:cs typeface="Times New Roman" charset="0"/>
            </a:endParaRPr>
          </a:p>
          <a:p>
            <a:pPr>
              <a:buFontTx/>
              <a:buChar char="•"/>
            </a:pPr>
            <a:r>
              <a:rPr lang="en-US" altLang="en-US" sz="1000" b="1">
                <a:latin typeface="Arial" charset="0"/>
                <a:cs typeface="Arial" charset="0"/>
              </a:rPr>
              <a:t>Sexual harassment policy</a:t>
            </a:r>
            <a:r>
              <a:rPr lang="en-US" altLang="en-US" sz="1000">
                <a:latin typeface="Arial" charset="0"/>
                <a:cs typeface="Arial" charset="0"/>
              </a:rPr>
              <a:t> (including definition of sexual harassment and potential repercussions for policy violations by the employee)</a:t>
            </a:r>
            <a:endParaRPr lang="en-US" altLang="en-US" sz="1000">
              <a:cs typeface="Times New Roman" charset="0"/>
            </a:endParaRPr>
          </a:p>
          <a:p>
            <a:pPr>
              <a:buFontTx/>
              <a:buChar char="•"/>
            </a:pPr>
            <a:r>
              <a:rPr lang="en-US" altLang="en-US" sz="1000" b="1">
                <a:latin typeface="Arial" charset="0"/>
                <a:cs typeface="Arial" charset="0"/>
              </a:rPr>
              <a:t>Smoking</a:t>
            </a:r>
            <a:r>
              <a:rPr lang="en-US" altLang="en-US" sz="1000">
                <a:latin typeface="Arial" charset="0"/>
                <a:cs typeface="Arial" charset="0"/>
              </a:rPr>
              <a:t> policy</a:t>
            </a:r>
            <a:endParaRPr lang="en-US" altLang="en-US" sz="1000">
              <a:cs typeface="Times New Roman" charset="0"/>
            </a:endParaRPr>
          </a:p>
          <a:p>
            <a:pPr>
              <a:buFontTx/>
              <a:buChar char="•"/>
            </a:pPr>
            <a:r>
              <a:rPr lang="en-US" altLang="en-US" sz="1000">
                <a:latin typeface="Arial" charset="0"/>
                <a:cs typeface="Arial" charset="0"/>
              </a:rPr>
              <a:t>Schedule and description for </a:t>
            </a:r>
            <a:r>
              <a:rPr lang="en-US" altLang="en-US" sz="1000" b="1">
                <a:latin typeface="Arial" charset="0"/>
                <a:cs typeface="Arial" charset="0"/>
              </a:rPr>
              <a:t>performance reviews</a:t>
            </a:r>
            <a:endParaRPr lang="en-US" altLang="en-US" sz="1000">
              <a:cs typeface="Times New Roman" charset="0"/>
            </a:endParaRPr>
          </a:p>
          <a:p>
            <a:pPr>
              <a:buFontTx/>
              <a:buChar char="•"/>
            </a:pPr>
            <a:r>
              <a:rPr lang="en-US" altLang="en-US" sz="1000" b="1">
                <a:latin typeface="Arial" charset="0"/>
                <a:cs typeface="Arial" charset="0"/>
              </a:rPr>
              <a:t>Employee Compensation</a:t>
            </a:r>
            <a:r>
              <a:rPr lang="en-US" altLang="en-US" sz="1000">
                <a:latin typeface="Arial" charset="0"/>
                <a:cs typeface="Arial" charset="0"/>
              </a:rPr>
              <a:t> and benefits</a:t>
            </a:r>
            <a:endParaRPr lang="en-US" altLang="en-US" sz="1000">
              <a:cs typeface="Times New Roman" charset="0"/>
            </a:endParaRPr>
          </a:p>
          <a:p>
            <a:pPr>
              <a:buFontTx/>
              <a:buChar char="•"/>
            </a:pPr>
            <a:r>
              <a:rPr lang="en-US" altLang="en-US" sz="1000" b="1">
                <a:latin typeface="Arial" charset="0"/>
                <a:cs typeface="Arial" charset="0"/>
              </a:rPr>
              <a:t>Payroll procedures</a:t>
            </a:r>
            <a:r>
              <a:rPr lang="en-US" altLang="en-US" sz="1000">
                <a:latin typeface="Arial" charset="0"/>
                <a:cs typeface="Arial" charset="0"/>
              </a:rPr>
              <a:t> and schedule, including work hours and reporting process, holidays, and allotted vacation time</a:t>
            </a:r>
            <a:endParaRPr lang="en-US" altLang="en-US" sz="1000">
              <a:cs typeface="Times New Roman" charset="0"/>
            </a:endParaRPr>
          </a:p>
          <a:p>
            <a:pPr>
              <a:buFontTx/>
              <a:buChar char="•"/>
            </a:pPr>
            <a:r>
              <a:rPr lang="en-US" altLang="en-US" sz="1000">
                <a:latin typeface="Arial" charset="0"/>
                <a:cs typeface="Arial" charset="0"/>
              </a:rPr>
              <a:t>Information on </a:t>
            </a:r>
            <a:r>
              <a:rPr lang="en-US" altLang="en-US" sz="1000" b="1">
                <a:latin typeface="Arial" charset="0"/>
                <a:cs typeface="Arial" charset="0"/>
              </a:rPr>
              <a:t>Worker’s Compensation</a:t>
            </a:r>
            <a:r>
              <a:rPr lang="en-US" altLang="en-US" sz="1000">
                <a:latin typeface="Arial" charset="0"/>
                <a:cs typeface="Arial" charset="0"/>
              </a:rPr>
              <a:t> </a:t>
            </a:r>
            <a:endParaRPr lang="en-US" altLang="en-US" sz="1000">
              <a:cs typeface="Times New Roman" charset="0"/>
            </a:endParaRPr>
          </a:p>
          <a:p>
            <a:endParaRPr lang="en-US" altLang="en-US" sz="1000">
              <a:cs typeface="Times New Roman" charset="0"/>
            </a:endParaRPr>
          </a:p>
          <a:p>
            <a:endParaRPr lang="en-US" altLang="en-US" sz="1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51B9A6-FF84-4B28-8239-C23016F986B7}" type="slidenum">
              <a:rPr lang="en-US" altLang="en-US"/>
              <a:pPr/>
              <a:t>12</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pPr marL="228600" indent="-228600" algn="just"/>
            <a:r>
              <a:rPr lang="en-US" altLang="en-US" b="1">
                <a:latin typeface="Arial" charset="0"/>
                <a:cs typeface="Arial" charset="0"/>
              </a:rPr>
              <a:t>Conflict Investigation </a:t>
            </a:r>
          </a:p>
          <a:p>
            <a:pPr marL="228600" indent="-228600" algn="just"/>
            <a:r>
              <a:rPr lang="en-US" altLang="en-US">
                <a:latin typeface="Arial" charset="0"/>
                <a:cs typeface="Arial" charset="0"/>
              </a:rPr>
              <a:t>Conflict between volunteers (or paid staff and volunteers) does occur.  A meeting with each individual and some well-crafted questions can help you identify the root of the problem.  Here are some helpful questions to begin the discussion with disgruntled volunteers or employees:</a:t>
            </a:r>
          </a:p>
          <a:p>
            <a:pPr marL="228600" indent="-228600" algn="just"/>
            <a:r>
              <a:rPr lang="en-US" altLang="en-US">
                <a:latin typeface="Arial" charset="0"/>
                <a:cs typeface="Arial" charset="0"/>
              </a:rPr>
              <a:t> </a:t>
            </a:r>
            <a:endParaRPr lang="en-US" altLang="en-US">
              <a:cs typeface="Times New Roman" charset="0"/>
            </a:endParaRPr>
          </a:p>
          <a:p>
            <a:pPr marL="228600" indent="-228600" algn="just">
              <a:buFontTx/>
              <a:buAutoNum type="arabicPeriod"/>
            </a:pPr>
            <a:r>
              <a:rPr lang="en-US" altLang="en-US">
                <a:latin typeface="Arial" charset="0"/>
                <a:cs typeface="Arial" charset="0"/>
              </a:rPr>
              <a:t>How did this problem first appear?</a:t>
            </a:r>
            <a:endParaRPr lang="en-US" altLang="en-US"/>
          </a:p>
          <a:p>
            <a:pPr marL="228600" indent="-228600" algn="just">
              <a:buFontTx/>
              <a:buAutoNum type="arabicPeriod"/>
            </a:pPr>
            <a:r>
              <a:rPr lang="en-US" altLang="en-US">
                <a:latin typeface="Arial" charset="0"/>
                <a:cs typeface="Arial" charset="0"/>
              </a:rPr>
              <a:t>What responsibility do you take for creating this problem?</a:t>
            </a:r>
            <a:endParaRPr lang="en-US" altLang="en-US"/>
          </a:p>
          <a:p>
            <a:pPr marL="228600" indent="-228600" algn="just">
              <a:buFontTx/>
              <a:buAutoNum type="arabicPeriod"/>
            </a:pPr>
            <a:r>
              <a:rPr lang="en-US" altLang="en-US">
                <a:latin typeface="Arial" charset="0"/>
                <a:cs typeface="Arial" charset="0"/>
              </a:rPr>
              <a:t>What can you stop doing in order to improve the relationship?</a:t>
            </a:r>
            <a:endParaRPr lang="en-US" altLang="en-US"/>
          </a:p>
          <a:p>
            <a:pPr marL="228600" indent="-228600" algn="just">
              <a:buFontTx/>
              <a:buAutoNum type="arabicPeriod"/>
            </a:pPr>
            <a:r>
              <a:rPr lang="en-US" altLang="en-US">
                <a:latin typeface="Arial" charset="0"/>
                <a:cs typeface="Arial" charset="0"/>
              </a:rPr>
              <a:t>If you could have a good working relationship with this person, what would it look like? </a:t>
            </a:r>
            <a:endParaRPr lang="en-US" altLang="en-US"/>
          </a:p>
          <a:p>
            <a:pPr marL="228600" indent="-228600" algn="just">
              <a:buFontTx/>
              <a:buAutoNum type="arabicPeriod"/>
            </a:pPr>
            <a:r>
              <a:rPr lang="en-US" altLang="en-US">
                <a:latin typeface="Arial" charset="0"/>
                <a:cs typeface="Arial" charset="0"/>
              </a:rPr>
              <a:t>What are you willing to do to help the relationship reach that description? </a:t>
            </a:r>
            <a:endParaRPr lang="en-US" altLang="en-US"/>
          </a:p>
          <a:p>
            <a:pPr marL="228600" indent="-2286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D18C6D02-AC91-4997-A4AE-3BA7ED269778}"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B41C55-B669-4ED0-8CF1-DEEEAC14CDC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0504C03-0AD6-4B8D-988D-DE8582A421AA}"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00B1C0E-AE69-4622-BF8C-BBD50C98316E}"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FEA3501-E4F8-4D36-8CC0-85395553F39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200174A-DC10-4D86-AD62-8B56F8533C78}"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C3CD1A8-335E-4090-991F-F58CE2930340}"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0AD735A-B1D3-42E8-9222-743FDEA96822}"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D2264C6F-E735-4130-BF16-55B186E98199}"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A7CC4EA-C942-4685-A581-AE585C001C64}"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0BD72B34-A5D6-4A80-8914-212D32645DE9}"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A2C1F3-A6CE-43AB-A918-5C7A9F0AE980}"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humanresources.about.com/od/retention" TargetMode="External"/><Relationship Id="rId7" Type="http://schemas.openxmlformats.org/officeDocument/2006/relationships/hyperlink" Target="http://www.volunteertoday.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nonprofitlaw.com/" TargetMode="External"/><Relationship Id="rId5" Type="http://schemas.openxmlformats.org/officeDocument/2006/relationships/hyperlink" Target="http://www.managementhelp.org/" TargetMode="External"/><Relationship Id="rId4" Type="http://schemas.openxmlformats.org/officeDocument/2006/relationships/hyperlink" Target="http://www.humanresources.about.com/od/policysample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noAutofit/>
          </a:bodyPr>
          <a:lstStyle/>
          <a:p>
            <a:r>
              <a:rPr lang="en-US" altLang="en-US" sz="5400" b="1" dirty="0" smtClean="0"/>
              <a:t>Board Training Kits: </a:t>
            </a:r>
            <a:r>
              <a:rPr lang="en-US" altLang="en-US" sz="5400" b="1" dirty="0"/>
              <a:t/>
            </a:r>
            <a:br>
              <a:rPr lang="en-US" altLang="en-US" sz="5400" b="1" dirty="0"/>
            </a:br>
            <a:r>
              <a:rPr lang="en-US" altLang="en-US" sz="5400" b="1" dirty="0" smtClean="0"/>
              <a:t>#6 Association </a:t>
            </a:r>
            <a:r>
              <a:rPr lang="en-US" altLang="en-US" sz="5400" b="1" dirty="0"/>
              <a:t>Employees and Volunteers</a:t>
            </a:r>
            <a:r>
              <a:rPr lang="en-US" altLang="en-US" sz="5400" dirty="0"/>
              <a:t> </a:t>
            </a:r>
          </a:p>
        </p:txBody>
      </p:sp>
      <p:sp>
        <p:nvSpPr>
          <p:cNvPr id="2051" name="Rectangle 3"/>
          <p:cNvSpPr>
            <a:spLocks noGrp="1" noChangeArrowheads="1"/>
          </p:cNvSpPr>
          <p:nvPr>
            <p:ph type="subTitle" idx="1"/>
          </p:nvPr>
        </p:nvSpPr>
        <p:spPr>
          <a:xfrm>
            <a:off x="1371600" y="4419600"/>
            <a:ext cx="6400800" cy="1219200"/>
          </a:xfrm>
        </p:spPr>
        <p:txBody>
          <a:bodyPr/>
          <a:lstStyle/>
          <a:p>
            <a:r>
              <a:rPr lang="en-US" altLang="en-US" sz="2800"/>
              <a:t>Presented by the </a:t>
            </a:r>
          </a:p>
          <a:p>
            <a:r>
              <a:rPr lang="en-US" altLang="en-US" sz="2800"/>
              <a:t>Southern Early Childhood Association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990600"/>
          </a:xfrm>
        </p:spPr>
        <p:txBody>
          <a:bodyPr/>
          <a:lstStyle/>
          <a:p>
            <a:r>
              <a:rPr lang="en-US" altLang="en-US" sz="3200" b="1" u="sng"/>
              <a:t>The Employee Handbook</a:t>
            </a:r>
          </a:p>
        </p:txBody>
      </p:sp>
      <p:sp>
        <p:nvSpPr>
          <p:cNvPr id="15363" name="Rectangle 3"/>
          <p:cNvSpPr>
            <a:spLocks noGrp="1" noChangeArrowheads="1"/>
          </p:cNvSpPr>
          <p:nvPr>
            <p:ph sz="half" idx="1"/>
          </p:nvPr>
        </p:nvSpPr>
        <p:spPr>
          <a:xfrm>
            <a:off x="685800" y="990600"/>
            <a:ext cx="3810000" cy="5486400"/>
          </a:xfrm>
        </p:spPr>
        <p:txBody>
          <a:bodyPr/>
          <a:lstStyle/>
          <a:p>
            <a:r>
              <a:rPr lang="en-US" altLang="en-US"/>
              <a:t>Acknowledgement form </a:t>
            </a:r>
          </a:p>
          <a:p>
            <a:r>
              <a:rPr lang="en-US" altLang="en-US"/>
              <a:t>Short history</a:t>
            </a:r>
          </a:p>
          <a:p>
            <a:r>
              <a:rPr lang="en-US" altLang="en-US"/>
              <a:t>Equal Opportunity notice </a:t>
            </a:r>
          </a:p>
          <a:p>
            <a:r>
              <a:rPr lang="en-US" altLang="en-US"/>
              <a:t>Attendance policy</a:t>
            </a:r>
          </a:p>
          <a:p>
            <a:r>
              <a:rPr lang="en-US" altLang="en-US"/>
              <a:t>Use of company property</a:t>
            </a:r>
          </a:p>
          <a:p>
            <a:r>
              <a:rPr lang="en-US" altLang="en-US"/>
              <a:t>Confidentiality </a:t>
            </a:r>
          </a:p>
          <a:p>
            <a:r>
              <a:rPr lang="en-US" altLang="en-US"/>
              <a:t>Dress code </a:t>
            </a:r>
          </a:p>
          <a:p>
            <a:r>
              <a:rPr lang="en-US" altLang="en-US"/>
              <a:t>Safety precautions</a:t>
            </a:r>
          </a:p>
        </p:txBody>
      </p:sp>
      <p:sp>
        <p:nvSpPr>
          <p:cNvPr id="15364" name="Rectangle 4"/>
          <p:cNvSpPr>
            <a:spLocks noGrp="1" noChangeArrowheads="1"/>
          </p:cNvSpPr>
          <p:nvPr>
            <p:ph sz="half" idx="2"/>
          </p:nvPr>
        </p:nvSpPr>
        <p:spPr>
          <a:xfrm>
            <a:off x="4648200" y="1143000"/>
            <a:ext cx="3810000" cy="4953000"/>
          </a:xfrm>
        </p:spPr>
        <p:txBody>
          <a:bodyPr/>
          <a:lstStyle/>
          <a:p>
            <a:pPr>
              <a:lnSpc>
                <a:spcPct val="90000"/>
              </a:lnSpc>
            </a:pPr>
            <a:r>
              <a:rPr lang="en-US" altLang="en-US"/>
              <a:t>Anti-substance abuse statement</a:t>
            </a:r>
          </a:p>
          <a:p>
            <a:pPr>
              <a:lnSpc>
                <a:spcPct val="90000"/>
              </a:lnSpc>
            </a:pPr>
            <a:r>
              <a:rPr lang="en-US" altLang="en-US"/>
              <a:t>Sexual harassment policy</a:t>
            </a:r>
          </a:p>
          <a:p>
            <a:pPr>
              <a:lnSpc>
                <a:spcPct val="90000"/>
              </a:lnSpc>
            </a:pPr>
            <a:r>
              <a:rPr lang="en-US" altLang="en-US"/>
              <a:t>Smoking policy</a:t>
            </a:r>
          </a:p>
          <a:p>
            <a:pPr>
              <a:lnSpc>
                <a:spcPct val="90000"/>
              </a:lnSpc>
            </a:pPr>
            <a:r>
              <a:rPr lang="en-US" altLang="en-US"/>
              <a:t>Performance reviews</a:t>
            </a:r>
          </a:p>
          <a:p>
            <a:pPr>
              <a:lnSpc>
                <a:spcPct val="90000"/>
              </a:lnSpc>
            </a:pPr>
            <a:r>
              <a:rPr lang="en-US" altLang="en-US"/>
              <a:t>Employee compensation </a:t>
            </a:r>
          </a:p>
          <a:p>
            <a:pPr>
              <a:lnSpc>
                <a:spcPct val="90000"/>
              </a:lnSpc>
            </a:pPr>
            <a:r>
              <a:rPr lang="en-US" altLang="en-US"/>
              <a:t>Payroll procedures</a:t>
            </a:r>
          </a:p>
          <a:p>
            <a:pPr>
              <a:lnSpc>
                <a:spcPct val="90000"/>
              </a:lnSpc>
            </a:pPr>
            <a:r>
              <a:rPr lang="en-US" altLang="en-US"/>
              <a:t>Worker’s Compensation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 DISCUSSION * </a:t>
            </a:r>
          </a:p>
        </p:txBody>
      </p:sp>
      <p:sp>
        <p:nvSpPr>
          <p:cNvPr id="37891" name="Rectangle 3"/>
          <p:cNvSpPr>
            <a:spLocks noGrp="1" noChangeArrowheads="1"/>
          </p:cNvSpPr>
          <p:nvPr>
            <p:ph idx="1"/>
          </p:nvPr>
        </p:nvSpPr>
        <p:spPr/>
        <p:txBody>
          <a:bodyPr/>
          <a:lstStyle/>
          <a:p>
            <a:pPr>
              <a:buFontTx/>
              <a:buNone/>
            </a:pPr>
            <a:r>
              <a:rPr lang="en-US" altLang="en-US"/>
              <a:t>Does your association maintain an employee handbook?  Are there issues that should be included in the handbook that are currently omitted?  </a:t>
            </a:r>
          </a:p>
          <a:p>
            <a:pPr>
              <a:buFontTx/>
              <a:buNone/>
            </a:pPr>
            <a:r>
              <a:rPr lang="en-US" altLang="en-US"/>
              <a:t>How could your organization revise its employee handbook to better protect the association and its employees?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914400"/>
          </a:xfrm>
        </p:spPr>
        <p:txBody>
          <a:bodyPr/>
          <a:lstStyle/>
          <a:p>
            <a:r>
              <a:rPr lang="en-US" altLang="en-US"/>
              <a:t>Conflict Investigation</a:t>
            </a:r>
          </a:p>
        </p:txBody>
      </p:sp>
      <p:sp>
        <p:nvSpPr>
          <p:cNvPr id="17411" name="Rectangle 3"/>
          <p:cNvSpPr>
            <a:spLocks noGrp="1" noChangeArrowheads="1"/>
          </p:cNvSpPr>
          <p:nvPr>
            <p:ph idx="1"/>
          </p:nvPr>
        </p:nvSpPr>
        <p:spPr>
          <a:xfrm>
            <a:off x="685800" y="1295400"/>
            <a:ext cx="7772400" cy="4800600"/>
          </a:xfrm>
        </p:spPr>
        <p:txBody>
          <a:bodyPr/>
          <a:lstStyle/>
          <a:p>
            <a:pPr marL="609600" indent="-609600">
              <a:lnSpc>
                <a:spcPct val="90000"/>
              </a:lnSpc>
              <a:buFontTx/>
              <a:buNone/>
            </a:pPr>
            <a:r>
              <a:rPr lang="en-US" altLang="en-US" sz="2800" u="sng"/>
              <a:t>Helpful questions to begin the discussion with disgruntled employees or volunteers:</a:t>
            </a:r>
          </a:p>
          <a:p>
            <a:pPr marL="609600" indent="-609600">
              <a:lnSpc>
                <a:spcPct val="90000"/>
              </a:lnSpc>
              <a:buFontTx/>
              <a:buAutoNum type="arabicPeriod"/>
            </a:pPr>
            <a:r>
              <a:rPr lang="en-US" altLang="en-US" sz="2800"/>
              <a:t>How did this problem first appear?</a:t>
            </a:r>
          </a:p>
          <a:p>
            <a:pPr marL="609600" indent="-609600">
              <a:lnSpc>
                <a:spcPct val="90000"/>
              </a:lnSpc>
              <a:buFontTx/>
              <a:buAutoNum type="arabicPeriod"/>
            </a:pPr>
            <a:r>
              <a:rPr lang="en-US" altLang="en-US" sz="2800"/>
              <a:t>What responsibility do you take for creating this problem?</a:t>
            </a:r>
          </a:p>
          <a:p>
            <a:pPr marL="609600" indent="-609600">
              <a:lnSpc>
                <a:spcPct val="90000"/>
              </a:lnSpc>
              <a:buFontTx/>
              <a:buAutoNum type="arabicPeriod"/>
            </a:pPr>
            <a:r>
              <a:rPr lang="en-US" altLang="en-US" sz="2800"/>
              <a:t>What can you stop doing in order to improve the relationship? </a:t>
            </a:r>
          </a:p>
          <a:p>
            <a:pPr marL="609600" indent="-609600">
              <a:lnSpc>
                <a:spcPct val="90000"/>
              </a:lnSpc>
              <a:buFontTx/>
              <a:buAutoNum type="arabicPeriod"/>
            </a:pPr>
            <a:r>
              <a:rPr lang="en-US" altLang="en-US" sz="2800"/>
              <a:t>If you could have a good working relationship with this person, what would it look like? </a:t>
            </a:r>
          </a:p>
          <a:p>
            <a:pPr marL="609600" indent="-609600">
              <a:lnSpc>
                <a:spcPct val="90000"/>
              </a:lnSpc>
              <a:buFontTx/>
              <a:buAutoNum type="arabicPeriod"/>
            </a:pPr>
            <a:r>
              <a:rPr lang="en-US" altLang="en-US" sz="2800"/>
              <a:t>What are you willing to do to help the relationship reach that description?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 DISCUSSION * </a:t>
            </a:r>
          </a:p>
        </p:txBody>
      </p:sp>
      <p:sp>
        <p:nvSpPr>
          <p:cNvPr id="38915" name="Rectangle 3"/>
          <p:cNvSpPr>
            <a:spLocks noGrp="1" noChangeArrowheads="1"/>
          </p:cNvSpPr>
          <p:nvPr>
            <p:ph idx="1"/>
          </p:nvPr>
        </p:nvSpPr>
        <p:spPr/>
        <p:txBody>
          <a:bodyPr/>
          <a:lstStyle/>
          <a:p>
            <a:pPr>
              <a:buFontTx/>
              <a:buNone/>
            </a:pPr>
            <a:r>
              <a:rPr lang="en-US" altLang="en-US"/>
              <a:t>Does your association have a procedure for dealing with conflict between or among association staff and volunteers?  If so, describe that process in detail.  If not, draft a sample procedure for investigating conflicts.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3200" b="1" u="sng"/>
              <a:t>Appropriate Process for </a:t>
            </a:r>
            <a:br>
              <a:rPr lang="en-US" altLang="en-US" sz="3200" b="1" u="sng"/>
            </a:br>
            <a:r>
              <a:rPr lang="en-US" altLang="en-US" sz="3200" b="1" u="sng"/>
              <a:t>Employee Termination</a:t>
            </a:r>
          </a:p>
        </p:txBody>
      </p:sp>
      <p:sp>
        <p:nvSpPr>
          <p:cNvPr id="19459" name="Rectangle 3"/>
          <p:cNvSpPr>
            <a:spLocks noGrp="1" noChangeArrowheads="1"/>
          </p:cNvSpPr>
          <p:nvPr>
            <p:ph idx="1"/>
          </p:nvPr>
        </p:nvSpPr>
        <p:spPr/>
        <p:txBody>
          <a:bodyPr/>
          <a:lstStyle/>
          <a:p>
            <a:pPr marL="609600" indent="-609600">
              <a:buFontTx/>
              <a:buAutoNum type="arabicPeriod"/>
            </a:pPr>
            <a:r>
              <a:rPr lang="en-US" altLang="en-US" sz="2800"/>
              <a:t>When a problem arises, move promptly to confront and resolve it.</a:t>
            </a:r>
          </a:p>
          <a:p>
            <a:pPr marL="609600" indent="-609600">
              <a:buFontTx/>
              <a:buAutoNum type="arabicPeriod"/>
            </a:pPr>
            <a:r>
              <a:rPr lang="en-US" altLang="en-US" sz="2800"/>
              <a:t>Articulate clear and specific expectations for behavioral changes, including timetables. </a:t>
            </a:r>
          </a:p>
          <a:p>
            <a:pPr marL="609600" indent="-609600">
              <a:buFontTx/>
              <a:buAutoNum type="arabicPeriod"/>
            </a:pPr>
            <a:r>
              <a:rPr lang="en-US" altLang="en-US" sz="2800"/>
              <a:t>Provide continual and candid follow-up, including termination, if necessary.</a:t>
            </a:r>
          </a:p>
          <a:p>
            <a:pPr marL="609600" indent="-609600">
              <a:buFontTx/>
              <a:buAutoNum type="arabicPeriod"/>
            </a:pPr>
            <a:r>
              <a:rPr lang="en-US" altLang="en-US" sz="2800"/>
              <a:t>Thoroughly document the entire process, and provide copies to the employee.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228600"/>
            <a:ext cx="7772400" cy="1143000"/>
          </a:xfrm>
        </p:spPr>
        <p:txBody>
          <a:bodyPr/>
          <a:lstStyle/>
          <a:p>
            <a:r>
              <a:rPr lang="en-US" altLang="en-US"/>
              <a:t>* DISCUSSION * </a:t>
            </a:r>
          </a:p>
        </p:txBody>
      </p:sp>
      <p:sp>
        <p:nvSpPr>
          <p:cNvPr id="39939" name="Rectangle 3"/>
          <p:cNvSpPr>
            <a:spLocks noGrp="1" noChangeArrowheads="1"/>
          </p:cNvSpPr>
          <p:nvPr>
            <p:ph idx="1"/>
          </p:nvPr>
        </p:nvSpPr>
        <p:spPr>
          <a:xfrm>
            <a:off x="685800" y="1447800"/>
            <a:ext cx="7772400" cy="4648200"/>
          </a:xfrm>
        </p:spPr>
        <p:txBody>
          <a:bodyPr/>
          <a:lstStyle/>
          <a:p>
            <a:pPr>
              <a:lnSpc>
                <a:spcPct val="90000"/>
              </a:lnSpc>
              <a:buFontTx/>
              <a:buNone/>
            </a:pPr>
            <a:r>
              <a:rPr lang="en-US" altLang="en-US"/>
              <a:t>How does your organization confront problems with its employees and volunteers?</a:t>
            </a:r>
          </a:p>
          <a:p>
            <a:pPr>
              <a:lnSpc>
                <a:spcPct val="90000"/>
              </a:lnSpc>
              <a:buFontTx/>
              <a:buNone/>
            </a:pPr>
            <a:endParaRPr lang="en-US" altLang="en-US"/>
          </a:p>
          <a:p>
            <a:pPr>
              <a:lnSpc>
                <a:spcPct val="90000"/>
              </a:lnSpc>
              <a:buFontTx/>
              <a:buNone/>
            </a:pPr>
            <a:r>
              <a:rPr lang="en-US" altLang="en-US"/>
              <a:t>Is there a clearly written termination procedure that is followed consistently?</a:t>
            </a:r>
          </a:p>
          <a:p>
            <a:pPr>
              <a:lnSpc>
                <a:spcPct val="90000"/>
              </a:lnSpc>
              <a:buFontTx/>
              <a:buNone/>
            </a:pPr>
            <a:endParaRPr lang="en-US" altLang="en-US"/>
          </a:p>
          <a:p>
            <a:pPr>
              <a:lnSpc>
                <a:spcPct val="90000"/>
              </a:lnSpc>
              <a:buFontTx/>
              <a:buNone/>
            </a:pPr>
            <a:r>
              <a:rPr lang="en-US" altLang="en-US"/>
              <a:t>How could you improve upon your association’s procedures to better protect your association and its staff?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990600"/>
          </a:xfrm>
        </p:spPr>
        <p:txBody>
          <a:bodyPr/>
          <a:lstStyle/>
          <a:p>
            <a:r>
              <a:rPr lang="en-US" altLang="en-US" sz="3600" u="sng"/>
              <a:t>Tips for Retaining Good Employees</a:t>
            </a:r>
          </a:p>
        </p:txBody>
      </p:sp>
      <p:sp>
        <p:nvSpPr>
          <p:cNvPr id="21507" name="Rectangle 3"/>
          <p:cNvSpPr>
            <a:spLocks noGrp="1" noChangeArrowheads="1"/>
          </p:cNvSpPr>
          <p:nvPr>
            <p:ph idx="1"/>
          </p:nvPr>
        </p:nvSpPr>
        <p:spPr>
          <a:xfrm>
            <a:off x="685800" y="1447800"/>
            <a:ext cx="7772400" cy="4648200"/>
          </a:xfrm>
        </p:spPr>
        <p:txBody>
          <a:bodyPr/>
          <a:lstStyle/>
          <a:p>
            <a:pPr marL="609600" indent="-609600">
              <a:lnSpc>
                <a:spcPct val="90000"/>
              </a:lnSpc>
              <a:buFontTx/>
              <a:buAutoNum type="arabicPeriod"/>
            </a:pPr>
            <a:r>
              <a:rPr lang="en-US" altLang="en-US"/>
              <a:t>Provide clear expectations </a:t>
            </a:r>
          </a:p>
          <a:p>
            <a:pPr marL="609600" indent="-609600">
              <a:lnSpc>
                <a:spcPct val="90000"/>
              </a:lnSpc>
              <a:buFontTx/>
              <a:buAutoNum type="arabicPeriod"/>
            </a:pPr>
            <a:r>
              <a:rPr lang="en-US" altLang="en-US"/>
              <a:t>Provide quality supervision</a:t>
            </a:r>
          </a:p>
          <a:p>
            <a:pPr marL="609600" indent="-609600">
              <a:lnSpc>
                <a:spcPct val="90000"/>
              </a:lnSpc>
              <a:buFontTx/>
              <a:buAutoNum type="arabicPeriod"/>
            </a:pPr>
            <a:r>
              <a:rPr lang="en-US" altLang="en-US"/>
              <a:t>Encourage input and criticism </a:t>
            </a:r>
          </a:p>
          <a:p>
            <a:pPr marL="609600" indent="-609600">
              <a:lnSpc>
                <a:spcPct val="90000"/>
              </a:lnSpc>
              <a:buFontTx/>
              <a:buAutoNum type="arabicPeriod"/>
            </a:pPr>
            <a:r>
              <a:rPr lang="en-US" altLang="en-US"/>
              <a:t>Utilize employees’ unique talents</a:t>
            </a:r>
          </a:p>
          <a:p>
            <a:pPr marL="609600" indent="-609600">
              <a:lnSpc>
                <a:spcPct val="90000"/>
              </a:lnSpc>
              <a:buFontTx/>
              <a:buAutoNum type="arabicPeriod"/>
            </a:pPr>
            <a:r>
              <a:rPr lang="en-US" altLang="en-US"/>
              <a:t>Ensure fair and equitable treatment</a:t>
            </a:r>
          </a:p>
          <a:p>
            <a:pPr marL="609600" indent="-609600">
              <a:lnSpc>
                <a:spcPct val="90000"/>
              </a:lnSpc>
              <a:buFontTx/>
              <a:buAutoNum type="arabicPeriod"/>
            </a:pPr>
            <a:r>
              <a:rPr lang="en-US" altLang="en-US"/>
              <a:t>Offer necessary tools, time and training </a:t>
            </a:r>
          </a:p>
          <a:p>
            <a:pPr marL="609600" indent="-609600">
              <a:lnSpc>
                <a:spcPct val="90000"/>
              </a:lnSpc>
              <a:buFontTx/>
              <a:buAutoNum type="arabicPeriod"/>
            </a:pPr>
            <a:r>
              <a:rPr lang="en-US" altLang="en-US"/>
              <a:t>Offer frequent opportunities to learn </a:t>
            </a:r>
          </a:p>
          <a:p>
            <a:pPr marL="609600" indent="-609600">
              <a:lnSpc>
                <a:spcPct val="90000"/>
              </a:lnSpc>
              <a:buFontTx/>
              <a:buAutoNum type="arabicPeriod"/>
            </a:pPr>
            <a:r>
              <a:rPr lang="en-US" altLang="en-US"/>
              <a:t>Reward, recognize and appreciate staff!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 DISCUSSION * </a:t>
            </a:r>
          </a:p>
        </p:txBody>
      </p:sp>
      <p:sp>
        <p:nvSpPr>
          <p:cNvPr id="40963" name="Rectangle 3"/>
          <p:cNvSpPr>
            <a:spLocks noGrp="1" noChangeArrowheads="1"/>
          </p:cNvSpPr>
          <p:nvPr>
            <p:ph idx="1"/>
          </p:nvPr>
        </p:nvSpPr>
        <p:spPr/>
        <p:txBody>
          <a:bodyPr/>
          <a:lstStyle/>
          <a:p>
            <a:pPr>
              <a:buFontTx/>
              <a:buNone/>
            </a:pPr>
            <a:r>
              <a:rPr lang="en-US" altLang="en-US"/>
              <a:t>How effective is your organization at retaining its employees and volunteers? </a:t>
            </a:r>
          </a:p>
          <a:p>
            <a:pPr>
              <a:buFontTx/>
              <a:buNone/>
            </a:pPr>
            <a:endParaRPr lang="en-US" altLang="en-US"/>
          </a:p>
          <a:p>
            <a:pPr>
              <a:buFontTx/>
              <a:buNone/>
            </a:pPr>
            <a:r>
              <a:rPr lang="en-US" altLang="en-US"/>
              <a:t>What improvements could be made to encourage employees and volunteers to stay with your association, and who would implement those improvements?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7772400" cy="685800"/>
          </a:xfrm>
        </p:spPr>
        <p:txBody>
          <a:bodyPr>
            <a:normAutofit fontScale="90000"/>
          </a:bodyPr>
          <a:lstStyle/>
          <a:p>
            <a:r>
              <a:rPr lang="en-US" altLang="en-US" sz="3200" b="1" u="sng"/>
              <a:t>Employee Evaluations of the Association</a:t>
            </a:r>
            <a:r>
              <a:rPr lang="en-US" altLang="en-US"/>
              <a:t> </a:t>
            </a:r>
          </a:p>
        </p:txBody>
      </p:sp>
      <p:sp>
        <p:nvSpPr>
          <p:cNvPr id="24579" name="Rectangle 3"/>
          <p:cNvSpPr>
            <a:spLocks noGrp="1" noChangeArrowheads="1"/>
          </p:cNvSpPr>
          <p:nvPr>
            <p:ph idx="1"/>
          </p:nvPr>
        </p:nvSpPr>
        <p:spPr>
          <a:xfrm>
            <a:off x="685800" y="1219200"/>
            <a:ext cx="7772400" cy="4876800"/>
          </a:xfrm>
        </p:spPr>
        <p:txBody>
          <a:bodyPr>
            <a:normAutofit lnSpcReduction="10000"/>
          </a:bodyPr>
          <a:lstStyle/>
          <a:p>
            <a:pPr marL="609600" indent="-609600"/>
            <a:r>
              <a:rPr lang="en-US" altLang="en-US" sz="2800"/>
              <a:t>Importance of employee evaluations </a:t>
            </a:r>
          </a:p>
          <a:p>
            <a:pPr marL="609600" indent="-609600"/>
            <a:r>
              <a:rPr lang="en-US" altLang="en-US" sz="2800"/>
              <a:t>Sample questions….</a:t>
            </a:r>
          </a:p>
          <a:p>
            <a:pPr marL="609600" indent="-609600">
              <a:buFontTx/>
              <a:buNone/>
            </a:pPr>
            <a:r>
              <a:rPr lang="en-US" altLang="en-US" sz="2400"/>
              <a:t>	* I have all of the information I need to do my job.</a:t>
            </a:r>
          </a:p>
          <a:p>
            <a:pPr marL="609600" indent="-609600">
              <a:buFontTx/>
              <a:buNone/>
            </a:pPr>
            <a:r>
              <a:rPr lang="en-US" altLang="en-US" sz="2400"/>
              <a:t>	* My supervisor keeps me well informed. </a:t>
            </a:r>
          </a:p>
          <a:p>
            <a:pPr marL="609600" indent="-609600">
              <a:buFontTx/>
              <a:buNone/>
            </a:pPr>
            <a:r>
              <a:rPr lang="en-US" altLang="en-US" sz="2400"/>
              <a:t>	* I am able to manage the information I receive. </a:t>
            </a:r>
          </a:p>
          <a:p>
            <a:pPr marL="609600" indent="-609600">
              <a:buFontTx/>
              <a:buNone/>
            </a:pPr>
            <a:r>
              <a:rPr lang="en-US" altLang="en-US" sz="2400"/>
              <a:t>	* Communication between co-workers is open. </a:t>
            </a:r>
          </a:p>
          <a:p>
            <a:pPr marL="609600" indent="-609600">
              <a:buFontTx/>
              <a:buNone/>
            </a:pPr>
            <a:r>
              <a:rPr lang="en-US" altLang="en-US" sz="2400"/>
              <a:t>	* Asking questions is encouraged. </a:t>
            </a:r>
          </a:p>
          <a:p>
            <a:pPr marL="609600" indent="-609600">
              <a:buFontTx/>
              <a:buNone/>
            </a:pPr>
            <a:r>
              <a:rPr lang="en-US" altLang="en-US" sz="2400"/>
              <a:t>	* I hear about decisions that affect me or my job.</a:t>
            </a:r>
          </a:p>
          <a:p>
            <a:pPr marL="609600" indent="-609600">
              <a:buFontTx/>
              <a:buNone/>
            </a:pPr>
            <a:r>
              <a:rPr lang="en-US" altLang="en-US" sz="2400"/>
              <a:t>	* I understand how my work impacts the organization. </a:t>
            </a:r>
          </a:p>
          <a:p>
            <a:pPr marL="609600" indent="-609600">
              <a:buFontTx/>
              <a:buNone/>
            </a:pPr>
            <a:r>
              <a:rPr lang="en-US" altLang="en-US" sz="2400"/>
              <a:t>	* I understand the association’s strategic direction.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 DISCUSSION * </a:t>
            </a:r>
          </a:p>
        </p:txBody>
      </p:sp>
      <p:sp>
        <p:nvSpPr>
          <p:cNvPr id="41987" name="Rectangle 3"/>
          <p:cNvSpPr>
            <a:spLocks noGrp="1" noChangeArrowheads="1"/>
          </p:cNvSpPr>
          <p:nvPr>
            <p:ph idx="1"/>
          </p:nvPr>
        </p:nvSpPr>
        <p:spPr/>
        <p:txBody>
          <a:bodyPr/>
          <a:lstStyle/>
          <a:p>
            <a:pPr>
              <a:buFontTx/>
              <a:buNone/>
            </a:pPr>
            <a:r>
              <a:rPr lang="en-US" altLang="en-US"/>
              <a:t>Does your association encourage regular and frequent employee and volunteer evaluations of the association?  If so, what types of questions do you ask them?</a:t>
            </a:r>
          </a:p>
          <a:p>
            <a:pPr>
              <a:buFontTx/>
              <a:buNone/>
            </a:pPr>
            <a:r>
              <a:rPr lang="en-US" altLang="en-US"/>
              <a:t>If not, draft a sample evaluation form based on the guidelines discussed in the presentation.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533400"/>
            <a:ext cx="7772400" cy="838200"/>
          </a:xfrm>
        </p:spPr>
        <p:txBody>
          <a:bodyPr/>
          <a:lstStyle/>
          <a:p>
            <a:r>
              <a:rPr lang="en-US" altLang="en-US" dirty="0"/>
              <a:t>Topics to be Presented…</a:t>
            </a:r>
          </a:p>
        </p:txBody>
      </p:sp>
      <p:sp>
        <p:nvSpPr>
          <p:cNvPr id="44035" name="Rectangle 3"/>
          <p:cNvSpPr>
            <a:spLocks noGrp="1" noChangeArrowheads="1"/>
          </p:cNvSpPr>
          <p:nvPr>
            <p:ph idx="1"/>
          </p:nvPr>
        </p:nvSpPr>
        <p:spPr>
          <a:xfrm>
            <a:off x="685800" y="1371600"/>
            <a:ext cx="7772400" cy="4724400"/>
          </a:xfrm>
        </p:spPr>
        <p:txBody>
          <a:bodyPr/>
          <a:lstStyle/>
          <a:p>
            <a:r>
              <a:rPr lang="en-US" altLang="en-US" sz="2800"/>
              <a:t>Staff duties and responsibilities</a:t>
            </a:r>
          </a:p>
          <a:p>
            <a:r>
              <a:rPr lang="en-US" altLang="en-US" sz="2800"/>
              <a:t>Association employment guidelines </a:t>
            </a:r>
          </a:p>
          <a:p>
            <a:r>
              <a:rPr lang="en-US" altLang="en-US" sz="2800"/>
              <a:t>Manual of policies and procedures</a:t>
            </a:r>
          </a:p>
          <a:p>
            <a:r>
              <a:rPr lang="en-US" altLang="en-US" sz="2800"/>
              <a:t>Association employee handbook</a:t>
            </a:r>
          </a:p>
          <a:p>
            <a:r>
              <a:rPr lang="en-US" altLang="en-US" sz="2800"/>
              <a:t>Conflict investigation </a:t>
            </a:r>
          </a:p>
          <a:p>
            <a:r>
              <a:rPr lang="en-US" altLang="en-US" sz="2800"/>
              <a:t>Terminating an employee</a:t>
            </a:r>
          </a:p>
          <a:p>
            <a:r>
              <a:rPr lang="en-US" altLang="en-US" sz="2800"/>
              <a:t>Employee retention </a:t>
            </a:r>
          </a:p>
          <a:p>
            <a:r>
              <a:rPr lang="en-US" altLang="en-US" sz="2800"/>
              <a:t>Employee evaluations of the association </a:t>
            </a:r>
          </a:p>
          <a:p>
            <a:r>
              <a:rPr lang="en-US" altLang="en-US" sz="2800"/>
              <a:t>Volunteer programs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Volunteer Programs </a:t>
            </a:r>
          </a:p>
        </p:txBody>
      </p:sp>
      <p:sp>
        <p:nvSpPr>
          <p:cNvPr id="26627" name="Rectangle 3"/>
          <p:cNvSpPr>
            <a:spLocks noGrp="1" noChangeArrowheads="1"/>
          </p:cNvSpPr>
          <p:nvPr>
            <p:ph idx="1"/>
          </p:nvPr>
        </p:nvSpPr>
        <p:spPr/>
        <p:txBody>
          <a:bodyPr/>
          <a:lstStyle/>
          <a:p>
            <a:r>
              <a:rPr lang="en-US" altLang="en-US" sz="2800"/>
              <a:t>Legally, a </a:t>
            </a:r>
            <a:r>
              <a:rPr lang="en-US" altLang="en-US" sz="2800" u="sng"/>
              <a:t>volunteer</a:t>
            </a:r>
            <a:r>
              <a:rPr lang="en-US" altLang="en-US" sz="2800"/>
              <a:t> is defined by federal statute as any individual performing services for a nonprofit organization who does not receive compensation (other than reasonable reimbursement for expenses) in excess of $500 per year. </a:t>
            </a:r>
          </a:p>
          <a:p>
            <a:r>
              <a:rPr lang="en-US" altLang="en-US" sz="2800"/>
              <a:t>Maintain your volunteer program all year. </a:t>
            </a:r>
          </a:p>
          <a:p>
            <a:r>
              <a:rPr lang="en-US" altLang="en-US" sz="2800"/>
              <a:t>Volunteer Protection Act of 1997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z="3600" b="1"/>
              <a:t>Associations with Volunteer Programs Should…</a:t>
            </a:r>
          </a:p>
        </p:txBody>
      </p:sp>
      <p:sp>
        <p:nvSpPr>
          <p:cNvPr id="28675" name="Rectangle 3"/>
          <p:cNvSpPr>
            <a:spLocks noGrp="1" noChangeArrowheads="1"/>
          </p:cNvSpPr>
          <p:nvPr>
            <p:ph idx="1"/>
          </p:nvPr>
        </p:nvSpPr>
        <p:spPr/>
        <p:txBody>
          <a:bodyPr/>
          <a:lstStyle/>
          <a:p>
            <a:pPr marL="609600" indent="-609600">
              <a:buFontTx/>
              <a:buAutoNum type="arabicPeriod"/>
            </a:pPr>
            <a:r>
              <a:rPr lang="en-US" altLang="en-US"/>
              <a:t>Maintain a volunteer database </a:t>
            </a:r>
          </a:p>
          <a:p>
            <a:pPr marL="609600" indent="-609600">
              <a:buFontTx/>
              <a:buAutoNum type="arabicPeriod"/>
            </a:pPr>
            <a:r>
              <a:rPr lang="en-US" altLang="en-US"/>
              <a:t>Involve the Board in determining overall volunteer numbers and allocation  </a:t>
            </a:r>
          </a:p>
          <a:p>
            <a:pPr marL="609600" indent="-609600">
              <a:buFontTx/>
              <a:buAutoNum type="arabicPeriod"/>
            </a:pPr>
            <a:r>
              <a:rPr lang="en-US" altLang="en-US"/>
              <a:t>Have a point person or committee</a:t>
            </a:r>
          </a:p>
          <a:p>
            <a:pPr marL="609600" indent="-609600">
              <a:buFontTx/>
              <a:buAutoNum type="arabicPeriod"/>
            </a:pPr>
            <a:r>
              <a:rPr lang="en-US" altLang="en-US"/>
              <a:t>Review position descriptions annually </a:t>
            </a:r>
          </a:p>
          <a:p>
            <a:pPr marL="609600" indent="-609600">
              <a:buFontTx/>
              <a:buAutoNum type="arabicPeriod"/>
            </a:pPr>
            <a:r>
              <a:rPr lang="en-US" altLang="en-US"/>
              <a:t>Involve only work that is appropriate </a:t>
            </a:r>
          </a:p>
          <a:p>
            <a:pPr marL="609600" indent="-609600">
              <a:buFontTx/>
              <a:buAutoNum type="arabicPeriod"/>
            </a:pPr>
            <a:r>
              <a:rPr lang="en-US" altLang="en-US"/>
              <a:t>Identify and reduce risks prior to work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 DISCUSSION * </a:t>
            </a:r>
          </a:p>
        </p:txBody>
      </p:sp>
      <p:sp>
        <p:nvSpPr>
          <p:cNvPr id="43011" name="Rectangle 3"/>
          <p:cNvSpPr>
            <a:spLocks noGrp="1" noChangeArrowheads="1"/>
          </p:cNvSpPr>
          <p:nvPr>
            <p:ph idx="1"/>
          </p:nvPr>
        </p:nvSpPr>
        <p:spPr/>
        <p:txBody>
          <a:bodyPr/>
          <a:lstStyle/>
          <a:p>
            <a:pPr>
              <a:buFontTx/>
              <a:buNone/>
            </a:pPr>
            <a:r>
              <a:rPr lang="en-US" altLang="en-US"/>
              <a:t>What type of system does your association have in place to manage its volunteers?  </a:t>
            </a:r>
          </a:p>
          <a:p>
            <a:pPr>
              <a:buFontTx/>
              <a:buNone/>
            </a:pPr>
            <a:r>
              <a:rPr lang="en-US" altLang="en-US"/>
              <a:t>Based on the criteria discussed in the presentation, are there reforms to your volunteer program that should be taken in order to protect the association from legal risks while also making your volunteers more effective participants?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762000"/>
          </a:xfrm>
        </p:spPr>
        <p:txBody>
          <a:bodyPr>
            <a:normAutofit fontScale="90000"/>
          </a:bodyPr>
          <a:lstStyle/>
          <a:p>
            <a:r>
              <a:rPr lang="en-US" altLang="en-US" sz="2800" b="1"/>
              <a:t>Resources Consulted for this Presentation:</a:t>
            </a:r>
            <a:r>
              <a:rPr lang="en-US" altLang="en-US"/>
              <a:t> </a:t>
            </a:r>
          </a:p>
        </p:txBody>
      </p:sp>
      <p:sp>
        <p:nvSpPr>
          <p:cNvPr id="30723" name="Rectangle 3"/>
          <p:cNvSpPr>
            <a:spLocks noGrp="1" noChangeArrowheads="1"/>
          </p:cNvSpPr>
          <p:nvPr>
            <p:ph idx="1"/>
          </p:nvPr>
        </p:nvSpPr>
        <p:spPr>
          <a:xfrm>
            <a:off x="685800" y="1295400"/>
            <a:ext cx="7772400" cy="4800600"/>
          </a:xfrm>
        </p:spPr>
        <p:txBody>
          <a:bodyPr>
            <a:normAutofit lnSpcReduction="10000"/>
          </a:bodyPr>
          <a:lstStyle/>
          <a:p>
            <a:pPr>
              <a:lnSpc>
                <a:spcPct val="90000"/>
              </a:lnSpc>
            </a:pPr>
            <a:r>
              <a:rPr lang="en-US" altLang="en-US" sz="2400"/>
              <a:t>Susan Heathfield. “Why Retention?” </a:t>
            </a:r>
            <a:r>
              <a:rPr lang="en-US" altLang="en-US" sz="2400">
                <a:hlinkClick r:id="rId3"/>
              </a:rPr>
              <a:t>http://humanresources.about.com/od/retention</a:t>
            </a:r>
            <a:r>
              <a:rPr lang="en-US" altLang="en-US" sz="2400"/>
              <a:t> 2006 </a:t>
            </a:r>
          </a:p>
          <a:p>
            <a:pPr>
              <a:lnSpc>
                <a:spcPct val="90000"/>
              </a:lnSpc>
            </a:pPr>
            <a:r>
              <a:rPr lang="en-US" altLang="en-US" sz="2400">
                <a:hlinkClick r:id="rId4"/>
              </a:rPr>
              <a:t>www.humanresources.about.com/od/policysamples/</a:t>
            </a:r>
            <a:r>
              <a:rPr lang="en-US" altLang="en-US" sz="2400"/>
              <a:t> 2006</a:t>
            </a:r>
          </a:p>
          <a:p>
            <a:pPr>
              <a:lnSpc>
                <a:spcPct val="90000"/>
              </a:lnSpc>
            </a:pPr>
            <a:r>
              <a:rPr lang="en-US" altLang="en-US" sz="2400"/>
              <a:t>Jerald Jacobs. </a:t>
            </a:r>
            <a:r>
              <a:rPr lang="en-US" altLang="en-US" sz="2400" u="sng"/>
              <a:t>Association Law Handbook</a:t>
            </a:r>
            <a:r>
              <a:rPr lang="en-US" altLang="en-US" sz="2400"/>
              <a:t>. American Society of Association Executives, 1996. </a:t>
            </a:r>
          </a:p>
          <a:p>
            <a:pPr>
              <a:lnSpc>
                <a:spcPct val="90000"/>
              </a:lnSpc>
            </a:pPr>
            <a:r>
              <a:rPr lang="en-US" altLang="en-US" sz="2400"/>
              <a:t>Carter McNamara. “Board and Staff Responsbilities.” </a:t>
            </a:r>
            <a:r>
              <a:rPr lang="en-US" altLang="en-US" sz="2400">
                <a:hlinkClick r:id="rId5"/>
              </a:rPr>
              <a:t>www.managementhelp.org</a:t>
            </a:r>
            <a:r>
              <a:rPr lang="en-US" altLang="en-US" sz="2400"/>
              <a:t> 2006 </a:t>
            </a:r>
          </a:p>
          <a:p>
            <a:pPr>
              <a:lnSpc>
                <a:spcPct val="90000"/>
              </a:lnSpc>
            </a:pPr>
            <a:r>
              <a:rPr lang="en-US" altLang="en-US" sz="2400"/>
              <a:t>Pfau Englund Nonprofit Law, P.C. “The Association Legal At-Risk Test,” and “Volunteer Protection Act of 1997.” </a:t>
            </a:r>
            <a:r>
              <a:rPr lang="en-US" altLang="en-US" sz="2400">
                <a:hlinkClick r:id="rId6"/>
              </a:rPr>
              <a:t>www.nonprofitlaw.com</a:t>
            </a:r>
            <a:r>
              <a:rPr lang="en-US" altLang="en-US" sz="2400"/>
              <a:t> 2005 </a:t>
            </a:r>
          </a:p>
          <a:p>
            <a:pPr>
              <a:lnSpc>
                <a:spcPct val="90000"/>
              </a:lnSpc>
            </a:pPr>
            <a:r>
              <a:rPr lang="en-US" altLang="en-US" sz="2400"/>
              <a:t>Volunteer Today. “Conflict Management,” and “Volunteer Program Evaluation Series.” </a:t>
            </a:r>
            <a:r>
              <a:rPr lang="en-US" altLang="en-US" sz="2400">
                <a:hlinkClick r:id="rId7"/>
              </a:rPr>
              <a:t>www.volunteertoday.com</a:t>
            </a:r>
            <a:r>
              <a:rPr lang="en-US" altLang="en-US" sz="2400"/>
              <a:t> 2006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286000"/>
            <a:ext cx="7772400" cy="1143000"/>
          </a:xfrm>
        </p:spPr>
        <p:txBody>
          <a:bodyPr>
            <a:normAutofit fontScale="90000"/>
          </a:bodyPr>
          <a:lstStyle/>
          <a:p>
            <a:r>
              <a:rPr lang="en-US" altLang="en-US">
                <a:solidFill>
                  <a:schemeClr val="tx1"/>
                </a:solidFill>
              </a:rPr>
              <a:t>Any final thoughts or questions?</a:t>
            </a:r>
          </a:p>
        </p:txBody>
      </p:sp>
      <p:sp>
        <p:nvSpPr>
          <p:cNvPr id="32771"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001000" cy="914400"/>
          </a:xfrm>
        </p:spPr>
        <p:txBody>
          <a:bodyPr/>
          <a:lstStyle/>
          <a:p>
            <a:r>
              <a:rPr lang="en-US" altLang="en-US" sz="3200" b="1" u="sng"/>
              <a:t>Association Staff Duties and Responsibilities</a:t>
            </a:r>
          </a:p>
        </p:txBody>
      </p:sp>
      <p:sp>
        <p:nvSpPr>
          <p:cNvPr id="6147" name="Rectangle 3"/>
          <p:cNvSpPr>
            <a:spLocks noGrp="1" noChangeArrowheads="1"/>
          </p:cNvSpPr>
          <p:nvPr>
            <p:ph sz="half" idx="1"/>
          </p:nvPr>
        </p:nvSpPr>
        <p:spPr>
          <a:xfrm>
            <a:off x="685800" y="1219200"/>
            <a:ext cx="3810000" cy="4876800"/>
          </a:xfrm>
        </p:spPr>
        <p:txBody>
          <a:bodyPr>
            <a:normAutofit lnSpcReduction="10000"/>
          </a:bodyPr>
          <a:lstStyle/>
          <a:p>
            <a:r>
              <a:rPr lang="en-US" altLang="en-US" sz="2400"/>
              <a:t>Assess stakeholder needs</a:t>
            </a:r>
          </a:p>
          <a:p>
            <a:r>
              <a:rPr lang="en-US" altLang="en-US" sz="2400"/>
              <a:t>Train volunteer leaders</a:t>
            </a:r>
          </a:p>
          <a:p>
            <a:r>
              <a:rPr lang="en-US" altLang="en-US" sz="2400"/>
              <a:t>Maintain program records</a:t>
            </a:r>
          </a:p>
          <a:p>
            <a:r>
              <a:rPr lang="en-US" altLang="en-US" sz="2400"/>
              <a:t>Prepare budget </a:t>
            </a:r>
          </a:p>
          <a:p>
            <a:r>
              <a:rPr lang="en-US" altLang="en-US" sz="2400"/>
              <a:t>Monitor expenditures </a:t>
            </a:r>
          </a:p>
          <a:p>
            <a:r>
              <a:rPr lang="en-US" altLang="en-US" sz="2400"/>
              <a:t>Organize fundraising </a:t>
            </a:r>
          </a:p>
          <a:p>
            <a:r>
              <a:rPr lang="en-US" altLang="en-US" sz="2400"/>
              <a:t>Manage staff additions </a:t>
            </a:r>
          </a:p>
          <a:p>
            <a:r>
              <a:rPr lang="en-US" altLang="en-US" sz="2400"/>
              <a:t>Support PR initiatives </a:t>
            </a:r>
          </a:p>
          <a:p>
            <a:r>
              <a:rPr lang="en-US" altLang="en-US" sz="2400"/>
              <a:t>Promote Board participation</a:t>
            </a:r>
          </a:p>
          <a:p>
            <a:r>
              <a:rPr lang="en-US" altLang="en-US" sz="2400"/>
              <a:t>Plan Board agendas</a:t>
            </a:r>
          </a:p>
          <a:p>
            <a:endParaRPr lang="en-US" altLang="en-US" sz="2400"/>
          </a:p>
        </p:txBody>
      </p:sp>
      <p:sp>
        <p:nvSpPr>
          <p:cNvPr id="6148" name="Rectangle 4"/>
          <p:cNvSpPr>
            <a:spLocks noGrp="1" noChangeArrowheads="1"/>
          </p:cNvSpPr>
          <p:nvPr>
            <p:ph sz="half" idx="2"/>
          </p:nvPr>
        </p:nvSpPr>
        <p:spPr>
          <a:xfrm>
            <a:off x="4648200" y="1219200"/>
            <a:ext cx="3810000" cy="4876800"/>
          </a:xfrm>
        </p:spPr>
        <p:txBody>
          <a:bodyPr>
            <a:normAutofit lnSpcReduction="10000"/>
          </a:bodyPr>
          <a:lstStyle/>
          <a:p>
            <a:r>
              <a:rPr lang="en-US" altLang="en-US" sz="2400"/>
              <a:t>Take Board minutes </a:t>
            </a:r>
          </a:p>
          <a:p>
            <a:r>
              <a:rPr lang="en-US" altLang="en-US" sz="2400"/>
              <a:t>Plan committee organization </a:t>
            </a:r>
          </a:p>
          <a:p>
            <a:r>
              <a:rPr lang="en-US" altLang="en-US" sz="2400"/>
              <a:t>Prepare Board materials</a:t>
            </a:r>
          </a:p>
          <a:p>
            <a:r>
              <a:rPr lang="en-US" altLang="en-US" sz="2400"/>
              <a:t>Ensure implementation of Board decisions </a:t>
            </a:r>
          </a:p>
          <a:p>
            <a:r>
              <a:rPr lang="en-US" altLang="en-US" sz="2400"/>
              <a:t>Formulate annual objectives </a:t>
            </a:r>
          </a:p>
          <a:p>
            <a:r>
              <a:rPr lang="en-US" altLang="en-US" sz="2400"/>
              <a:t>Prepare performance reports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 DISCUSSION * </a:t>
            </a:r>
          </a:p>
        </p:txBody>
      </p:sp>
      <p:sp>
        <p:nvSpPr>
          <p:cNvPr id="33795" name="Rectangle 3"/>
          <p:cNvSpPr>
            <a:spLocks noGrp="1" noChangeArrowheads="1"/>
          </p:cNvSpPr>
          <p:nvPr>
            <p:ph idx="1"/>
          </p:nvPr>
        </p:nvSpPr>
        <p:spPr/>
        <p:txBody>
          <a:bodyPr/>
          <a:lstStyle/>
          <a:p>
            <a:pPr>
              <a:lnSpc>
                <a:spcPct val="90000"/>
              </a:lnSpc>
              <a:buFontTx/>
              <a:buNone/>
            </a:pPr>
            <a:r>
              <a:rPr lang="en-US" altLang="en-US"/>
              <a:t>Draw an association personnel diagram and make a list of the duties and responsibilities handled by each association staff member.</a:t>
            </a:r>
          </a:p>
          <a:p>
            <a:pPr>
              <a:lnSpc>
                <a:spcPct val="90000"/>
              </a:lnSpc>
              <a:buFontTx/>
              <a:buNone/>
            </a:pPr>
            <a:r>
              <a:rPr lang="en-US" altLang="en-US"/>
              <a:t> </a:t>
            </a:r>
          </a:p>
          <a:p>
            <a:pPr>
              <a:lnSpc>
                <a:spcPct val="90000"/>
              </a:lnSpc>
              <a:buFontTx/>
              <a:buNone/>
            </a:pPr>
            <a:r>
              <a:rPr lang="en-US" altLang="en-US"/>
              <a:t>Are there duties that association staff should be handling but are not?  If so, why are these responsibilities being neglected (lack of funding, lack of staff, etc)?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838200"/>
          </a:xfrm>
        </p:spPr>
        <p:txBody>
          <a:bodyPr/>
          <a:lstStyle/>
          <a:p>
            <a:r>
              <a:rPr lang="en-US" altLang="en-US" sz="3600" u="sng"/>
              <a:t>Association Employment Guidelines</a:t>
            </a:r>
          </a:p>
        </p:txBody>
      </p:sp>
      <p:sp>
        <p:nvSpPr>
          <p:cNvPr id="8195" name="Rectangle 3"/>
          <p:cNvSpPr>
            <a:spLocks noGrp="1" noChangeArrowheads="1"/>
          </p:cNvSpPr>
          <p:nvPr>
            <p:ph idx="1"/>
          </p:nvPr>
        </p:nvSpPr>
        <p:spPr>
          <a:xfrm>
            <a:off x="685800" y="1371600"/>
            <a:ext cx="7772400" cy="4724400"/>
          </a:xfrm>
        </p:spPr>
        <p:txBody>
          <a:bodyPr/>
          <a:lstStyle/>
          <a:p>
            <a:pPr marL="609600" indent="-609600">
              <a:lnSpc>
                <a:spcPct val="90000"/>
              </a:lnSpc>
              <a:buFontTx/>
              <a:buAutoNum type="arabicPeriod"/>
            </a:pPr>
            <a:r>
              <a:rPr lang="en-US" altLang="en-US" sz="2800"/>
              <a:t>Written employment policies </a:t>
            </a:r>
          </a:p>
          <a:p>
            <a:pPr marL="609600" indent="-609600">
              <a:lnSpc>
                <a:spcPct val="90000"/>
              </a:lnSpc>
              <a:buFontTx/>
              <a:buAutoNum type="arabicPeriod"/>
            </a:pPr>
            <a:r>
              <a:rPr lang="en-US" altLang="en-US" sz="2800"/>
              <a:t>Written, detailed job descriptions </a:t>
            </a:r>
          </a:p>
          <a:p>
            <a:pPr marL="609600" indent="-609600">
              <a:lnSpc>
                <a:spcPct val="90000"/>
              </a:lnSpc>
              <a:buFontTx/>
              <a:buAutoNum type="arabicPeriod"/>
            </a:pPr>
            <a:r>
              <a:rPr lang="en-US" altLang="en-US" sz="2800"/>
              <a:t>Attorney approval </a:t>
            </a:r>
          </a:p>
          <a:p>
            <a:pPr marL="609600" indent="-609600">
              <a:lnSpc>
                <a:spcPct val="90000"/>
              </a:lnSpc>
              <a:buFontTx/>
              <a:buAutoNum type="arabicPeriod"/>
            </a:pPr>
            <a:r>
              <a:rPr lang="en-US" altLang="en-US" sz="2800"/>
              <a:t>Interview compliance </a:t>
            </a:r>
          </a:p>
          <a:p>
            <a:pPr marL="609600" indent="-609600">
              <a:lnSpc>
                <a:spcPct val="90000"/>
              </a:lnSpc>
              <a:buFontTx/>
              <a:buAutoNum type="arabicPeriod"/>
            </a:pPr>
            <a:r>
              <a:rPr lang="en-US" altLang="en-US" sz="2800"/>
              <a:t>Wide recruitment  </a:t>
            </a:r>
          </a:p>
          <a:p>
            <a:pPr marL="609600" indent="-609600">
              <a:lnSpc>
                <a:spcPct val="90000"/>
              </a:lnSpc>
              <a:buFontTx/>
              <a:buAutoNum type="arabicPeriod"/>
            </a:pPr>
            <a:r>
              <a:rPr lang="en-US" altLang="en-US" sz="2800"/>
              <a:t>Employee discipline and termination </a:t>
            </a:r>
          </a:p>
          <a:p>
            <a:pPr marL="609600" indent="-609600">
              <a:lnSpc>
                <a:spcPct val="90000"/>
              </a:lnSpc>
              <a:buFontTx/>
              <a:buAutoNum type="arabicPeriod"/>
            </a:pPr>
            <a:r>
              <a:rPr lang="en-US" altLang="en-US" sz="2800"/>
              <a:t>Disclaimer for at-will employees  </a:t>
            </a:r>
          </a:p>
          <a:p>
            <a:pPr marL="609600" indent="-609600">
              <a:lnSpc>
                <a:spcPct val="90000"/>
              </a:lnSpc>
              <a:buFontTx/>
              <a:buAutoNum type="arabicPeriod"/>
            </a:pPr>
            <a:r>
              <a:rPr lang="en-US" altLang="en-US" sz="2800"/>
              <a:t>Benefit plans</a:t>
            </a:r>
          </a:p>
          <a:p>
            <a:pPr marL="609600" indent="-609600">
              <a:lnSpc>
                <a:spcPct val="90000"/>
              </a:lnSpc>
              <a:buFontTx/>
              <a:buAutoNum type="arabicPeriod"/>
            </a:pPr>
            <a:r>
              <a:rPr lang="en-US" altLang="en-US" sz="2800"/>
              <a:t>Hotel and meeting contracts </a:t>
            </a:r>
          </a:p>
          <a:p>
            <a:pPr marL="609600" indent="-609600">
              <a:lnSpc>
                <a:spcPct val="90000"/>
              </a:lnSpc>
              <a:buFontTx/>
              <a:buAutoNum type="arabicPeriod"/>
            </a:pPr>
            <a:r>
              <a:rPr lang="en-US" altLang="en-US" sz="2800"/>
              <a:t>Confidential personnel records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 DISCUSSION *</a:t>
            </a:r>
          </a:p>
        </p:txBody>
      </p:sp>
      <p:sp>
        <p:nvSpPr>
          <p:cNvPr id="35843" name="Rectangle 3"/>
          <p:cNvSpPr>
            <a:spLocks noGrp="1" noChangeArrowheads="1"/>
          </p:cNvSpPr>
          <p:nvPr>
            <p:ph idx="1"/>
          </p:nvPr>
        </p:nvSpPr>
        <p:spPr/>
        <p:txBody>
          <a:bodyPr/>
          <a:lstStyle/>
          <a:p>
            <a:pPr>
              <a:buFontTx/>
              <a:buNone/>
            </a:pPr>
            <a:r>
              <a:rPr lang="en-US" altLang="en-US"/>
              <a:t>Review your association’s employment policies.  Based on the criteria discussed in this presentation, is your association following recommended guidelines for managing its employees?  What areas could your association improve upon, and how?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altLang="en-US"/>
              <a:t>Manual of Policies &amp; Procedures </a:t>
            </a:r>
          </a:p>
        </p:txBody>
      </p:sp>
      <p:sp>
        <p:nvSpPr>
          <p:cNvPr id="10243" name="Rectangle 3"/>
          <p:cNvSpPr>
            <a:spLocks noGrp="1" noChangeArrowheads="1"/>
          </p:cNvSpPr>
          <p:nvPr>
            <p:ph idx="1"/>
          </p:nvPr>
        </p:nvSpPr>
        <p:spPr/>
        <p:txBody>
          <a:bodyPr/>
          <a:lstStyle/>
          <a:p>
            <a:r>
              <a:rPr lang="en-US" altLang="en-US"/>
              <a:t>The manual is an agreement between an association and its management staff. </a:t>
            </a:r>
          </a:p>
          <a:p>
            <a:r>
              <a:rPr lang="en-US" altLang="en-US"/>
              <a:t>The Board of Directors usually drafts, amends and adopts the manual. </a:t>
            </a:r>
          </a:p>
          <a:p>
            <a:r>
              <a:rPr lang="en-US" altLang="en-US"/>
              <a:t>The manual should be in accordance with the Articles of Incorporation and bylaws.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838200"/>
          </a:xfrm>
        </p:spPr>
        <p:txBody>
          <a:bodyPr/>
          <a:lstStyle/>
          <a:p>
            <a:r>
              <a:rPr lang="en-US" altLang="en-US" sz="3200" u="sng"/>
              <a:t>Items Included in Association Policy Manuals</a:t>
            </a:r>
            <a:r>
              <a:rPr lang="en-US" altLang="en-US"/>
              <a:t> </a:t>
            </a:r>
          </a:p>
        </p:txBody>
      </p:sp>
      <p:sp>
        <p:nvSpPr>
          <p:cNvPr id="12291" name="Rectangle 3"/>
          <p:cNvSpPr>
            <a:spLocks noGrp="1" noChangeArrowheads="1"/>
          </p:cNvSpPr>
          <p:nvPr>
            <p:ph sz="half" idx="1"/>
          </p:nvPr>
        </p:nvSpPr>
        <p:spPr>
          <a:xfrm>
            <a:off x="685800" y="1600200"/>
            <a:ext cx="3810000" cy="4495800"/>
          </a:xfrm>
        </p:spPr>
        <p:txBody>
          <a:bodyPr/>
          <a:lstStyle/>
          <a:p>
            <a:r>
              <a:rPr lang="en-US" altLang="en-US" sz="2400"/>
              <a:t>Activity procedures </a:t>
            </a:r>
          </a:p>
          <a:p>
            <a:r>
              <a:rPr lang="en-US" altLang="en-US" sz="2400"/>
              <a:t>Lines of authority </a:t>
            </a:r>
          </a:p>
          <a:p>
            <a:r>
              <a:rPr lang="en-US" altLang="en-US" sz="2400"/>
              <a:t>Employee obligations </a:t>
            </a:r>
          </a:p>
          <a:p>
            <a:r>
              <a:rPr lang="en-US" altLang="en-US" sz="2400"/>
              <a:t>Dues structure </a:t>
            </a:r>
          </a:p>
          <a:p>
            <a:r>
              <a:rPr lang="en-US" altLang="en-US" sz="2400"/>
              <a:t>Fees</a:t>
            </a:r>
          </a:p>
          <a:p>
            <a:r>
              <a:rPr lang="en-US" altLang="en-US" sz="2400"/>
              <a:t>Political activity policies </a:t>
            </a:r>
          </a:p>
          <a:p>
            <a:r>
              <a:rPr lang="en-US" altLang="en-US" sz="2400"/>
              <a:t>Membership processing</a:t>
            </a:r>
          </a:p>
          <a:p>
            <a:r>
              <a:rPr lang="en-US" altLang="en-US" sz="2400"/>
              <a:t>Mailing list procedures </a:t>
            </a:r>
          </a:p>
          <a:p>
            <a:r>
              <a:rPr lang="en-US" altLang="en-US" sz="2400"/>
              <a:t>Use of consultants </a:t>
            </a:r>
          </a:p>
        </p:txBody>
      </p:sp>
      <p:sp>
        <p:nvSpPr>
          <p:cNvPr id="12292" name="Rectangle 4"/>
          <p:cNvSpPr>
            <a:spLocks noGrp="1" noChangeArrowheads="1"/>
          </p:cNvSpPr>
          <p:nvPr>
            <p:ph sz="half" idx="2"/>
          </p:nvPr>
        </p:nvSpPr>
        <p:spPr>
          <a:xfrm>
            <a:off x="4648200" y="1600200"/>
            <a:ext cx="3810000" cy="4495800"/>
          </a:xfrm>
        </p:spPr>
        <p:txBody>
          <a:bodyPr/>
          <a:lstStyle/>
          <a:p>
            <a:r>
              <a:rPr lang="en-US" altLang="en-US" sz="2400"/>
              <a:t>Meetings procedures </a:t>
            </a:r>
          </a:p>
          <a:p>
            <a:r>
              <a:rPr lang="en-US" altLang="en-US" sz="2400"/>
              <a:t>Office procedures </a:t>
            </a:r>
          </a:p>
          <a:p>
            <a:r>
              <a:rPr lang="en-US" altLang="en-US" sz="2400"/>
              <a:t>Operation of committees</a:t>
            </a:r>
          </a:p>
          <a:p>
            <a:r>
              <a:rPr lang="en-US" altLang="en-US" sz="2400"/>
              <a:t>Association records</a:t>
            </a:r>
          </a:p>
          <a:p>
            <a:r>
              <a:rPr lang="en-US" altLang="en-US" sz="2400"/>
              <a:t>Trademarks and copyrights</a:t>
            </a:r>
          </a:p>
          <a:p>
            <a:r>
              <a:rPr lang="en-US" altLang="en-US" sz="2400"/>
              <a:t>Association sponsorship</a:t>
            </a:r>
          </a:p>
          <a:p>
            <a:r>
              <a:rPr lang="en-US" altLang="en-US" sz="2400"/>
              <a:t>Association insurance </a:t>
            </a:r>
          </a:p>
          <a:p>
            <a:r>
              <a:rPr lang="en-US" altLang="en-US" sz="2400"/>
              <a:t>Association publications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 DISCUSSION* </a:t>
            </a:r>
          </a:p>
        </p:txBody>
      </p:sp>
      <p:sp>
        <p:nvSpPr>
          <p:cNvPr id="36867" name="Rectangle 3"/>
          <p:cNvSpPr>
            <a:spLocks noGrp="1" noChangeArrowheads="1"/>
          </p:cNvSpPr>
          <p:nvPr>
            <p:ph idx="1"/>
          </p:nvPr>
        </p:nvSpPr>
        <p:spPr/>
        <p:txBody>
          <a:bodyPr/>
          <a:lstStyle/>
          <a:p>
            <a:pPr>
              <a:buFontTx/>
              <a:buNone/>
            </a:pPr>
            <a:r>
              <a:rPr lang="en-US" altLang="en-US"/>
              <a:t>Does your association maintain a manual of policies and procedures for its staff?  If so, what items are included in that manual, and what items should be included that are currently omitted? </a:t>
            </a:r>
          </a:p>
          <a:p>
            <a:pPr>
              <a:buFontTx/>
              <a:buNone/>
            </a:pPr>
            <a:r>
              <a:rPr lang="en-US" altLang="en-US"/>
              <a:t>How could your organization revise its manual of policies and procedures to better protect the association and its employees?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569</TotalTime>
  <Words>2497</Words>
  <Application>Microsoft Office PowerPoint</Application>
  <PresentationFormat>On-screen Show (4:3)</PresentationFormat>
  <Paragraphs>304</Paragraphs>
  <Slides>24</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Times New Roman</vt:lpstr>
      <vt:lpstr>Arial</vt:lpstr>
      <vt:lpstr>Flow</vt:lpstr>
      <vt:lpstr>Board Training Kits:  #6 Association Employees and Volunteers </vt:lpstr>
      <vt:lpstr>Topics to be Presented…</vt:lpstr>
      <vt:lpstr>Association Staff Duties and Responsibilities</vt:lpstr>
      <vt:lpstr>* DISCUSSION * </vt:lpstr>
      <vt:lpstr>Association Employment Guidelines</vt:lpstr>
      <vt:lpstr>* DISCUSSION *</vt:lpstr>
      <vt:lpstr>Manual of Policies &amp; Procedures </vt:lpstr>
      <vt:lpstr>Items Included in Association Policy Manuals </vt:lpstr>
      <vt:lpstr>* DISCUSSION* </vt:lpstr>
      <vt:lpstr>The Employee Handbook</vt:lpstr>
      <vt:lpstr>* DISCUSSION * </vt:lpstr>
      <vt:lpstr>Conflict Investigation</vt:lpstr>
      <vt:lpstr>* DISCUSSION * </vt:lpstr>
      <vt:lpstr>Appropriate Process for  Employee Termination</vt:lpstr>
      <vt:lpstr>* DISCUSSION * </vt:lpstr>
      <vt:lpstr>Tips for Retaining Good Employees</vt:lpstr>
      <vt:lpstr>* DISCUSSION * </vt:lpstr>
      <vt:lpstr>Employee Evaluations of the Association </vt:lpstr>
      <vt:lpstr>* DISCUSSION * </vt:lpstr>
      <vt:lpstr>Volunteer Programs </vt:lpstr>
      <vt:lpstr>Associations with Volunteer Programs Should…</vt:lpstr>
      <vt:lpstr>* DISCUSSION * </vt:lpstr>
      <vt:lpstr>Resources Consulted for this Presentation: </vt:lpstr>
      <vt:lpstr>Any final thoughts or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6:  Association Employees and Volunteers</dc:title>
  <dc:creator>Glenda Bean</dc:creator>
  <cp:lastModifiedBy>Megan</cp:lastModifiedBy>
  <cp:revision>32</cp:revision>
  <dcterms:created xsi:type="dcterms:W3CDTF">2006-03-26T16:07:08Z</dcterms:created>
  <dcterms:modified xsi:type="dcterms:W3CDTF">2016-08-15T16:18:07Z</dcterms:modified>
</cp:coreProperties>
</file>